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8" r:id="rId2"/>
    <p:sldId id="286" r:id="rId3"/>
    <p:sldId id="287" r:id="rId4"/>
    <p:sldId id="297" r:id="rId5"/>
    <p:sldId id="264" r:id="rId6"/>
    <p:sldId id="268" r:id="rId7"/>
    <p:sldId id="270" r:id="rId8"/>
    <p:sldId id="263" r:id="rId9"/>
    <p:sldId id="271" r:id="rId10"/>
    <p:sldId id="274" r:id="rId11"/>
    <p:sldId id="266" r:id="rId12"/>
    <p:sldId id="294" r:id="rId13"/>
    <p:sldId id="295" r:id="rId14"/>
    <p:sldId id="296" r:id="rId15"/>
    <p:sldId id="291" r:id="rId16"/>
    <p:sldId id="293" r:id="rId17"/>
    <p:sldId id="292"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8" y="72"/>
      </p:cViewPr>
      <p:guideLst>
        <p:guide orient="horz" pos="2160"/>
        <p:guide pos="2880"/>
      </p:guideLst>
    </p:cSldViewPr>
  </p:slideViewPr>
  <p:notesTextViewPr>
    <p:cViewPr>
      <p:scale>
        <a:sx n="1" d="1"/>
        <a:sy n="1" d="1"/>
      </p:scale>
      <p:origin x="0" y="0"/>
    </p:cViewPr>
  </p:notesTextViewPr>
  <p:sorterViewPr>
    <p:cViewPr>
      <p:scale>
        <a:sx n="100" d="100"/>
        <a:sy n="100" d="100"/>
      </p:scale>
      <p:origin x="0" y="-37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B6ACF1-6F3B-4751-84F0-75B5EA73729D}" type="datetimeFigureOut">
              <a:rPr lang="en-ZA" smtClean="0"/>
              <a:t>2017/02/18</a:t>
            </a:fld>
            <a:endParaRPr lang="en-Z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1DE25-DF7A-4AB6-9B82-92A461A7745C}" type="slidenum">
              <a:rPr lang="en-ZA" smtClean="0"/>
              <a:t>‹#›</a:t>
            </a:fld>
            <a:endParaRPr lang="en-ZA" dirty="0"/>
          </a:p>
        </p:txBody>
      </p:sp>
    </p:spTree>
    <p:extLst>
      <p:ext uri="{BB962C8B-B14F-4D97-AF65-F5344CB8AC3E}">
        <p14:creationId xmlns:p14="http://schemas.microsoft.com/office/powerpoint/2010/main" val="1132381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1DE25-DF7A-4AB6-9B82-92A461A7745C}" type="slidenum">
              <a:rPr lang="en-ZA" smtClean="0"/>
              <a:t>1</a:t>
            </a:fld>
            <a:endParaRPr lang="en-ZA" dirty="0"/>
          </a:p>
        </p:txBody>
      </p:sp>
    </p:spTree>
    <p:extLst>
      <p:ext uri="{BB962C8B-B14F-4D97-AF65-F5344CB8AC3E}">
        <p14:creationId xmlns:p14="http://schemas.microsoft.com/office/powerpoint/2010/main" val="232726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B91DE25-DF7A-4AB6-9B82-92A461A7745C}" type="slidenum">
              <a:rPr lang="en-ZA" smtClean="0"/>
              <a:t>5</a:t>
            </a:fld>
            <a:endParaRPr lang="en-ZA" dirty="0"/>
          </a:p>
        </p:txBody>
      </p:sp>
    </p:spTree>
    <p:extLst>
      <p:ext uri="{BB962C8B-B14F-4D97-AF65-F5344CB8AC3E}">
        <p14:creationId xmlns:p14="http://schemas.microsoft.com/office/powerpoint/2010/main" val="282728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1DE25-DF7A-4AB6-9B82-92A461A7745C}" type="slidenum">
              <a:rPr lang="en-ZA" smtClean="0"/>
              <a:t>12</a:t>
            </a:fld>
            <a:endParaRPr lang="en-ZA" dirty="0"/>
          </a:p>
        </p:txBody>
      </p:sp>
    </p:spTree>
    <p:extLst>
      <p:ext uri="{BB962C8B-B14F-4D97-AF65-F5344CB8AC3E}">
        <p14:creationId xmlns:p14="http://schemas.microsoft.com/office/powerpoint/2010/main" val="1007625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1DE25-DF7A-4AB6-9B82-92A461A7745C}" type="slidenum">
              <a:rPr lang="en-ZA" smtClean="0"/>
              <a:t>13</a:t>
            </a:fld>
            <a:endParaRPr lang="en-ZA" dirty="0"/>
          </a:p>
        </p:txBody>
      </p:sp>
    </p:spTree>
    <p:extLst>
      <p:ext uri="{BB962C8B-B14F-4D97-AF65-F5344CB8AC3E}">
        <p14:creationId xmlns:p14="http://schemas.microsoft.com/office/powerpoint/2010/main" val="30924429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17219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b="18304"/>
          <a:stretch/>
        </p:blipFill>
        <p:spPr>
          <a:xfrm>
            <a:off x="683568" y="332656"/>
            <a:ext cx="937676" cy="576064"/>
          </a:xfrm>
          <a:prstGeom prst="rect">
            <a:avLst/>
          </a:prstGeom>
        </p:spPr>
      </p:pic>
    </p:spTree>
    <p:extLst>
      <p:ext uri="{BB962C8B-B14F-4D97-AF65-F5344CB8AC3E}">
        <p14:creationId xmlns:p14="http://schemas.microsoft.com/office/powerpoint/2010/main" val="146020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172195"/>
          </a:xfrm>
          <a:prstGeom prst="rect">
            <a:avLst/>
          </a:prstGeom>
        </p:spPr>
      </p:pic>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b="18304"/>
          <a:stretch/>
        </p:blipFill>
        <p:spPr>
          <a:xfrm>
            <a:off x="683568" y="332656"/>
            <a:ext cx="937676" cy="576064"/>
          </a:xfrm>
          <a:prstGeom prst="rect">
            <a:avLst/>
          </a:prstGeom>
        </p:spPr>
      </p:pic>
    </p:spTree>
    <p:extLst>
      <p:ext uri="{BB962C8B-B14F-4D97-AF65-F5344CB8AC3E}">
        <p14:creationId xmlns:p14="http://schemas.microsoft.com/office/powerpoint/2010/main" val="726545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172195"/>
          </a:xfrm>
          <a:prstGeom prst="rect">
            <a:avLst/>
          </a:prstGeom>
        </p:spPr>
      </p:pic>
      <p:pic>
        <p:nvPicPr>
          <p:cNvPr id="11" name="Picture 10"/>
          <p:cNvPicPr>
            <a:picLocks noChangeAspect="1"/>
          </p:cNvPicPr>
          <p:nvPr userDrawn="1"/>
        </p:nvPicPr>
        <p:blipFill rotWithShape="1">
          <a:blip r:embed="rId3" cstate="print">
            <a:extLst>
              <a:ext uri="{28A0092B-C50C-407E-A947-70E740481C1C}">
                <a14:useLocalDpi xmlns:a14="http://schemas.microsoft.com/office/drawing/2010/main" val="0"/>
              </a:ext>
            </a:extLst>
          </a:blip>
          <a:srcRect b="18304"/>
          <a:stretch/>
        </p:blipFill>
        <p:spPr>
          <a:xfrm>
            <a:off x="683568" y="332656"/>
            <a:ext cx="937676" cy="576064"/>
          </a:xfrm>
          <a:prstGeom prst="rect">
            <a:avLst/>
          </a:prstGeom>
        </p:spPr>
      </p:pic>
    </p:spTree>
    <p:extLst>
      <p:ext uri="{BB962C8B-B14F-4D97-AF65-F5344CB8AC3E}">
        <p14:creationId xmlns:p14="http://schemas.microsoft.com/office/powerpoint/2010/main" val="36145205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4685805"/>
            <a:ext cx="9144000" cy="2172195"/>
          </a:xfrm>
          <a:prstGeom prst="rect">
            <a:avLst/>
          </a:prstGeom>
        </p:spPr>
      </p:pic>
      <p:pic>
        <p:nvPicPr>
          <p:cNvPr id="8" name="Picture 7"/>
          <p:cNvPicPr>
            <a:picLocks noChangeAspect="1"/>
          </p:cNvPicPr>
          <p:nvPr userDrawn="1"/>
        </p:nvPicPr>
        <p:blipFill rotWithShape="1">
          <a:blip r:embed="rId6">
            <a:extLst>
              <a:ext uri="{28A0092B-C50C-407E-A947-70E740481C1C}">
                <a14:useLocalDpi xmlns:a14="http://schemas.microsoft.com/office/drawing/2010/main" val="0"/>
              </a:ext>
            </a:extLst>
          </a:blip>
          <a:srcRect l="22523" r="26748" b="80415"/>
          <a:stretch/>
        </p:blipFill>
        <p:spPr>
          <a:xfrm>
            <a:off x="2555776" y="5705872"/>
            <a:ext cx="3968344" cy="1152128"/>
          </a:xfrm>
          <a:prstGeom prst="rect">
            <a:avLst/>
          </a:prstGeom>
        </p:spPr>
      </p:pic>
      <p:pic>
        <p:nvPicPr>
          <p:cNvPr id="9" name="Picture 8"/>
          <p:cNvPicPr>
            <a:picLocks noChangeAspect="1"/>
          </p:cNvPicPr>
          <p:nvPr userDrawn="1"/>
        </p:nvPicPr>
        <p:blipFill rotWithShape="1">
          <a:blip r:embed="rId6">
            <a:extLst>
              <a:ext uri="{28A0092B-C50C-407E-A947-70E740481C1C}">
                <a14:useLocalDpi xmlns:a14="http://schemas.microsoft.com/office/drawing/2010/main" val="0"/>
              </a:ext>
            </a:extLst>
          </a:blip>
          <a:srcRect t="60792" b="20148"/>
          <a:stretch/>
        </p:blipFill>
        <p:spPr>
          <a:xfrm>
            <a:off x="6372200" y="6309320"/>
            <a:ext cx="2448272" cy="350922"/>
          </a:xfrm>
          <a:prstGeom prst="rect">
            <a:avLst/>
          </a:prstGeom>
        </p:spPr>
      </p:pic>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t="60792" b="20148"/>
          <a:stretch/>
        </p:blipFill>
        <p:spPr>
          <a:xfrm>
            <a:off x="323528" y="6309320"/>
            <a:ext cx="2448272" cy="350922"/>
          </a:xfrm>
          <a:prstGeom prst="rect">
            <a:avLst/>
          </a:prstGeom>
        </p:spPr>
      </p:pic>
    </p:spTree>
    <p:extLst>
      <p:ext uri="{BB962C8B-B14F-4D97-AF65-F5344CB8AC3E}">
        <p14:creationId xmlns:p14="http://schemas.microsoft.com/office/powerpoint/2010/main" val="2664810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85805"/>
            <a:ext cx="9144000" cy="2172195"/>
          </a:xfrm>
          <a:prstGeom prst="rect">
            <a:avLst/>
          </a:prstGeom>
        </p:spPr>
      </p:pic>
      <p:sp>
        <p:nvSpPr>
          <p:cNvPr id="5" name="TextBox 4"/>
          <p:cNvSpPr txBox="1"/>
          <p:nvPr/>
        </p:nvSpPr>
        <p:spPr>
          <a:xfrm>
            <a:off x="4319804" y="-277965"/>
            <a:ext cx="108574" cy="206330"/>
          </a:xfrm>
          <a:prstGeom prst="rect">
            <a:avLst/>
          </a:prstGeom>
          <a:noFill/>
        </p:spPr>
        <p:txBody>
          <a:bodyPr wrap="square" rtlCol="0">
            <a:spAutoFit/>
          </a:bodyPr>
          <a:lstStyle/>
          <a:p>
            <a:endParaRPr lang="en-US" dirty="0"/>
          </a:p>
        </p:txBody>
      </p:sp>
      <p:sp>
        <p:nvSpPr>
          <p:cNvPr id="19" name="TextBox 18"/>
          <p:cNvSpPr txBox="1"/>
          <p:nvPr/>
        </p:nvSpPr>
        <p:spPr>
          <a:xfrm>
            <a:off x="539551" y="4365104"/>
            <a:ext cx="7848873" cy="954107"/>
          </a:xfrm>
          <a:prstGeom prst="rect">
            <a:avLst/>
          </a:prstGeom>
          <a:noFill/>
        </p:spPr>
        <p:txBody>
          <a:bodyPr wrap="square" rtlCol="0">
            <a:spAutoFit/>
          </a:bodyPr>
          <a:lstStyle/>
          <a:p>
            <a:pPr algn="ctr"/>
            <a:r>
              <a:rPr lang="en-US" sz="2800" b="1" dirty="0">
                <a:solidFill>
                  <a:schemeClr val="accent6">
                    <a:lumMod val="75000"/>
                  </a:schemeClr>
                </a:solidFill>
              </a:rPr>
              <a:t>How to </a:t>
            </a:r>
            <a:r>
              <a:rPr lang="en-US" sz="2800" b="1" dirty="0" smtClean="0">
                <a:solidFill>
                  <a:schemeClr val="accent6">
                    <a:lumMod val="75000"/>
                  </a:schemeClr>
                </a:solidFill>
              </a:rPr>
              <a:t>Submit </a:t>
            </a:r>
            <a:r>
              <a:rPr lang="en-US" sz="2800" b="1" dirty="0">
                <a:solidFill>
                  <a:schemeClr val="accent6">
                    <a:lumMod val="75000"/>
                  </a:schemeClr>
                </a:solidFill>
              </a:rPr>
              <a:t>an Award Winning </a:t>
            </a:r>
            <a:r>
              <a:rPr lang="en-US" sz="2800" b="1" dirty="0" smtClean="0">
                <a:solidFill>
                  <a:schemeClr val="accent6">
                    <a:lumMod val="75000"/>
                  </a:schemeClr>
                </a:solidFill>
              </a:rPr>
              <a:t>Entry </a:t>
            </a:r>
          </a:p>
          <a:p>
            <a:pPr algn="ctr"/>
            <a:r>
              <a:rPr lang="en-US" sz="2800" b="1" dirty="0" smtClean="0">
                <a:solidFill>
                  <a:schemeClr val="accent6">
                    <a:lumMod val="75000"/>
                  </a:schemeClr>
                </a:solidFill>
              </a:rPr>
              <a:t>and </a:t>
            </a:r>
            <a:r>
              <a:rPr lang="en-US" sz="2800" b="1" dirty="0">
                <a:solidFill>
                  <a:schemeClr val="accent6">
                    <a:lumMod val="75000"/>
                  </a:schemeClr>
                </a:solidFill>
              </a:rPr>
              <a:t>Judging Guidelines </a:t>
            </a:r>
            <a:endParaRPr lang="en-ZA" dirty="0">
              <a:solidFill>
                <a:schemeClr val="accent6">
                  <a:lumMod val="75000"/>
                </a:schemeClr>
              </a:solidFill>
            </a:endParaRPr>
          </a:p>
        </p:txBody>
      </p:sp>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t="11420" b="57900"/>
          <a:stretch/>
        </p:blipFill>
        <p:spPr>
          <a:xfrm>
            <a:off x="611560" y="260648"/>
            <a:ext cx="7884368" cy="15645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87824" y="1916832"/>
            <a:ext cx="3240360" cy="2436751"/>
          </a:xfrm>
          <a:prstGeom prst="rect">
            <a:avLst/>
          </a:prstGeom>
        </p:spPr>
      </p:pic>
      <p:pic>
        <p:nvPicPr>
          <p:cNvPr id="22" name="Picture 21"/>
          <p:cNvPicPr>
            <a:picLocks noChangeAspect="1"/>
          </p:cNvPicPr>
          <p:nvPr/>
        </p:nvPicPr>
        <p:blipFill rotWithShape="1">
          <a:blip r:embed="rId5">
            <a:extLst>
              <a:ext uri="{28A0092B-C50C-407E-A947-70E740481C1C}">
                <a14:useLocalDpi xmlns:a14="http://schemas.microsoft.com/office/drawing/2010/main" val="0"/>
              </a:ext>
            </a:extLst>
          </a:blip>
          <a:srcRect l="22523" r="26748" b="80415"/>
          <a:stretch/>
        </p:blipFill>
        <p:spPr>
          <a:xfrm>
            <a:off x="2555776" y="5705872"/>
            <a:ext cx="3968344" cy="1152128"/>
          </a:xfrm>
          <a:prstGeom prst="rect">
            <a:avLst/>
          </a:prstGeom>
        </p:spPr>
      </p:pic>
      <p:sp>
        <p:nvSpPr>
          <p:cNvPr id="23" name="TextBox 22"/>
          <p:cNvSpPr txBox="1"/>
          <p:nvPr/>
        </p:nvSpPr>
        <p:spPr>
          <a:xfrm>
            <a:off x="3563888" y="5301208"/>
            <a:ext cx="1857432" cy="369332"/>
          </a:xfrm>
          <a:prstGeom prst="rect">
            <a:avLst/>
          </a:prstGeom>
          <a:noFill/>
        </p:spPr>
        <p:txBody>
          <a:bodyPr wrap="none" rtlCol="0">
            <a:spAutoFit/>
          </a:bodyPr>
          <a:lstStyle/>
          <a:p>
            <a:pPr algn="ctr"/>
            <a:r>
              <a:rPr lang="en-ZA" b="1" dirty="0">
                <a:solidFill>
                  <a:schemeClr val="accent6">
                    <a:lumMod val="50000"/>
                  </a:schemeClr>
                </a:solidFill>
              </a:rPr>
              <a:t>- February  2017 -</a:t>
            </a:r>
            <a:endParaRPr lang="en-ZA" dirty="0">
              <a:solidFill>
                <a:schemeClr val="accent6">
                  <a:lumMod val="50000"/>
                </a:schemeClr>
              </a:solidFill>
            </a:endParaRPr>
          </a:p>
        </p:txBody>
      </p:sp>
    </p:spTree>
    <p:extLst>
      <p:ext uri="{BB962C8B-B14F-4D97-AF65-F5344CB8AC3E}">
        <p14:creationId xmlns:p14="http://schemas.microsoft.com/office/powerpoint/2010/main" val="38937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931367"/>
            <a:ext cx="3240360" cy="769441"/>
          </a:xfrm>
          <a:prstGeom prst="rect">
            <a:avLst/>
          </a:prstGeom>
          <a:noFill/>
        </p:spPr>
        <p:txBody>
          <a:bodyPr wrap="square" rtlCol="0">
            <a:spAutoFit/>
          </a:bodyPr>
          <a:lstStyle/>
          <a:p>
            <a:r>
              <a:rPr lang="en-ZA" sz="4400" dirty="0">
                <a:cs typeface="Arial" pitchFamily="34" charset="0"/>
              </a:rPr>
              <a:t>EVALUATION</a:t>
            </a:r>
            <a:endParaRPr lang="en-ZA" sz="4400" dirty="0"/>
          </a:p>
        </p:txBody>
      </p:sp>
      <p:sp>
        <p:nvSpPr>
          <p:cNvPr id="8" name="TextBox 7"/>
          <p:cNvSpPr txBox="1"/>
          <p:nvPr/>
        </p:nvSpPr>
        <p:spPr>
          <a:xfrm>
            <a:off x="1187624" y="1700808"/>
            <a:ext cx="6480720" cy="4323491"/>
          </a:xfrm>
          <a:prstGeom prst="rect">
            <a:avLst/>
          </a:prstGeom>
          <a:noFill/>
        </p:spPr>
        <p:txBody>
          <a:bodyPr wrap="square" rtlCol="0">
            <a:spAutoFit/>
          </a:bodyPr>
          <a:lstStyle/>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Report back on how the campaign delivered on objectives</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Evidence – media coverage</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Advertising Value Equivalent (AVE) evaluation is not considered a  measurement of outcomes.  </a:t>
            </a:r>
            <a:br>
              <a:rPr lang="en-ZA" dirty="0">
                <a:cs typeface="Arial" pitchFamily="34" charset="0"/>
              </a:rPr>
            </a:br>
            <a:r>
              <a:rPr lang="en-ZA" dirty="0">
                <a:cs typeface="Arial" pitchFamily="34" charset="0"/>
              </a:rPr>
              <a:t>Should you submit AVE values as part of the evaluation, please note that only </a:t>
            </a:r>
            <a:r>
              <a:rPr lang="en-ZA" dirty="0" smtClean="0">
                <a:cs typeface="Arial" pitchFamily="34" charset="0"/>
              </a:rPr>
              <a:t>a </a:t>
            </a:r>
            <a:r>
              <a:rPr lang="en-ZA" b="1" dirty="0" smtClean="0">
                <a:cs typeface="Arial" panose="020B0604020202020204" pitchFamily="34" charset="0"/>
              </a:rPr>
              <a:t>1:1 </a:t>
            </a:r>
            <a:r>
              <a:rPr lang="en-ZA" b="1" dirty="0">
                <a:cs typeface="Arial" panose="020B0604020202020204" pitchFamily="34" charset="0"/>
              </a:rPr>
              <a:t>value</a:t>
            </a:r>
            <a:r>
              <a:rPr lang="en-ZA" dirty="0">
                <a:cs typeface="Arial" panose="020B0604020202020204" pitchFamily="34" charset="0"/>
              </a:rPr>
              <a:t> will be considered.</a:t>
            </a:r>
          </a:p>
          <a:p>
            <a:pPr marL="285750" indent="-285750">
              <a:lnSpc>
                <a:spcPct val="130000"/>
              </a:lnSpc>
              <a:buClr>
                <a:schemeClr val="tx1">
                  <a:lumMod val="85000"/>
                  <a:lumOff val="15000"/>
                </a:schemeClr>
              </a:buClr>
              <a:buFont typeface="Arial" panose="020B0604020202020204" pitchFamily="34" charset="0"/>
              <a:buChar char="•"/>
            </a:pPr>
            <a:endParaRPr lang="en-ZA" dirty="0">
              <a:cs typeface="Arial" panose="020B0604020202020204" pitchFamily="34" charset="0"/>
            </a:endParaRPr>
          </a:p>
          <a:p>
            <a:pPr>
              <a:lnSpc>
                <a:spcPct val="130000"/>
              </a:lnSpc>
              <a:buClr>
                <a:schemeClr val="tx1">
                  <a:lumMod val="85000"/>
                  <a:lumOff val="15000"/>
                </a:schemeClr>
              </a:buClr>
            </a:pPr>
            <a:r>
              <a:rPr lang="en-ZA" b="1" dirty="0">
                <a:cs typeface="Arial" pitchFamily="34" charset="0"/>
              </a:rPr>
              <a:t>Tips</a:t>
            </a:r>
          </a:p>
          <a:p>
            <a:pPr marL="285750" indent="-285750">
              <a:lnSpc>
                <a:spcPct val="130000"/>
              </a:lnSpc>
              <a:buClr>
                <a:schemeClr val="tx1">
                  <a:lumMod val="85000"/>
                  <a:lumOff val="15000"/>
                </a:schemeClr>
              </a:buClr>
              <a:buFont typeface="Arial" panose="020B0604020202020204" pitchFamily="34" charset="0"/>
              <a:buChar char="•"/>
            </a:pPr>
            <a:r>
              <a:rPr lang="en-ZA" dirty="0" smtClean="0">
                <a:cs typeface="Arial" panose="020B0604020202020204" pitchFamily="34" charset="0"/>
              </a:rPr>
              <a:t>ROI </a:t>
            </a:r>
            <a:r>
              <a:rPr lang="en-ZA" dirty="0">
                <a:cs typeface="Arial" panose="020B0604020202020204" pitchFamily="34" charset="0"/>
              </a:rPr>
              <a:t>for client</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anose="020B0604020202020204" pitchFamily="34" charset="0"/>
              </a:rPr>
              <a:t>Substantiate comments and results</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anose="020B0604020202020204" pitchFamily="34" charset="0"/>
              </a:rPr>
              <a:t>Difficult to truly show value if objectives have no </a:t>
            </a:r>
            <a:r>
              <a:rPr lang="en-ZA" dirty="0" smtClean="0">
                <a:cs typeface="Arial" panose="020B0604020202020204" pitchFamily="34" charset="0"/>
              </a:rPr>
              <a:t>measurement</a:t>
            </a:r>
            <a:endParaRPr lang="en-ZA" sz="1350" dirty="0">
              <a:cs typeface="Arial" panose="020B0604020202020204" pitchFamily="34" charset="0"/>
            </a:endParaRPr>
          </a:p>
          <a:p>
            <a:pPr>
              <a:lnSpc>
                <a:spcPct val="130000"/>
              </a:lnSpc>
            </a:pPr>
            <a:endParaRPr lang="en-ZA" sz="1350" dirty="0"/>
          </a:p>
        </p:txBody>
      </p:sp>
    </p:spTree>
    <p:extLst>
      <p:ext uri="{BB962C8B-B14F-4D97-AF65-F5344CB8AC3E}">
        <p14:creationId xmlns:p14="http://schemas.microsoft.com/office/powerpoint/2010/main" val="4167533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1268760"/>
            <a:ext cx="7188060" cy="646331"/>
          </a:xfrm>
          <a:prstGeom prst="rect">
            <a:avLst/>
          </a:prstGeom>
          <a:noFill/>
        </p:spPr>
        <p:txBody>
          <a:bodyPr wrap="square" rtlCol="0">
            <a:spAutoFit/>
          </a:bodyPr>
          <a:lstStyle/>
          <a:p>
            <a:r>
              <a:rPr lang="en-ZA" sz="3600" dirty="0"/>
              <a:t>COMMON AREAS OF DEVELOPMENT</a:t>
            </a:r>
          </a:p>
        </p:txBody>
      </p:sp>
      <p:sp>
        <p:nvSpPr>
          <p:cNvPr id="7" name="TextBox 6"/>
          <p:cNvSpPr txBox="1"/>
          <p:nvPr/>
        </p:nvSpPr>
        <p:spPr>
          <a:xfrm>
            <a:off x="1547664" y="2276872"/>
            <a:ext cx="5541645" cy="3221395"/>
          </a:xfrm>
          <a:prstGeom prst="rect">
            <a:avLst/>
          </a:prstGeom>
          <a:noFill/>
        </p:spPr>
        <p:txBody>
          <a:bodyPr wrap="none" rtlCol="0">
            <a:spAutoFit/>
          </a:bodyPr>
          <a:lstStyle/>
          <a:p>
            <a:pPr>
              <a:lnSpc>
                <a:spcPct val="130000"/>
              </a:lnSpc>
            </a:pPr>
            <a:r>
              <a:rPr lang="en-ZA" b="1" dirty="0">
                <a:cs typeface="Arial" pitchFamily="34" charset="0"/>
              </a:rPr>
              <a:t>Categories not properly addressed - the basic elements: </a:t>
            </a:r>
          </a:p>
          <a:p>
            <a:pPr marL="342900" indent="-342900">
              <a:lnSpc>
                <a:spcPct val="130000"/>
              </a:lnSpc>
              <a:buFont typeface="Arial" pitchFamily="34" charset="0"/>
              <a:buChar char="•"/>
            </a:pPr>
            <a:r>
              <a:rPr lang="en-ZA" dirty="0">
                <a:cs typeface="Arial" pitchFamily="34" charset="0"/>
              </a:rPr>
              <a:t>Quantifiable objectives</a:t>
            </a:r>
          </a:p>
          <a:p>
            <a:pPr marL="342900" indent="-342900">
              <a:lnSpc>
                <a:spcPct val="130000"/>
              </a:lnSpc>
              <a:buFont typeface="Arial" pitchFamily="34" charset="0"/>
              <a:buChar char="•"/>
            </a:pPr>
            <a:r>
              <a:rPr lang="en-ZA" dirty="0">
                <a:cs typeface="Arial" pitchFamily="34" charset="0"/>
              </a:rPr>
              <a:t>Key messages</a:t>
            </a:r>
          </a:p>
          <a:p>
            <a:pPr marL="342900" indent="-342900">
              <a:lnSpc>
                <a:spcPct val="130000"/>
              </a:lnSpc>
              <a:buFont typeface="Arial" pitchFamily="34" charset="0"/>
              <a:buChar char="•"/>
            </a:pPr>
            <a:r>
              <a:rPr lang="en-ZA" dirty="0">
                <a:cs typeface="Arial" pitchFamily="34" charset="0"/>
              </a:rPr>
              <a:t>Key insights</a:t>
            </a:r>
          </a:p>
          <a:p>
            <a:pPr marL="342900" indent="-342900">
              <a:lnSpc>
                <a:spcPct val="130000"/>
              </a:lnSpc>
              <a:buFont typeface="Arial" pitchFamily="34" charset="0"/>
              <a:buChar char="•"/>
            </a:pPr>
            <a:r>
              <a:rPr lang="en-ZA" dirty="0">
                <a:cs typeface="Arial" pitchFamily="34" charset="0"/>
              </a:rPr>
              <a:t>Creativity</a:t>
            </a:r>
          </a:p>
          <a:p>
            <a:pPr marL="342900" indent="-342900">
              <a:lnSpc>
                <a:spcPct val="130000"/>
              </a:lnSpc>
              <a:buFont typeface="Arial" pitchFamily="34" charset="0"/>
              <a:buChar char="•"/>
            </a:pPr>
            <a:r>
              <a:rPr lang="en-ZA" dirty="0">
                <a:cs typeface="Arial" pitchFamily="34" charset="0"/>
              </a:rPr>
              <a:t>How results tie back to objectives</a:t>
            </a:r>
          </a:p>
          <a:p>
            <a:pPr marL="342900" indent="-342900">
              <a:lnSpc>
                <a:spcPct val="130000"/>
              </a:lnSpc>
              <a:buFont typeface="Arial" pitchFamily="34" charset="0"/>
              <a:buChar char="•"/>
            </a:pPr>
            <a:r>
              <a:rPr lang="en-ZA" dirty="0">
                <a:cs typeface="Arial" pitchFamily="34" charset="0"/>
              </a:rPr>
              <a:t>Clear understanding of the clients problem </a:t>
            </a:r>
          </a:p>
          <a:p>
            <a:pPr marL="342900" indent="-342900">
              <a:lnSpc>
                <a:spcPct val="130000"/>
              </a:lnSpc>
              <a:buFont typeface="Arial" pitchFamily="34" charset="0"/>
              <a:buChar char="•"/>
            </a:pPr>
            <a:r>
              <a:rPr lang="en-ZA" dirty="0">
                <a:cs typeface="Arial" pitchFamily="34" charset="0"/>
              </a:rPr>
              <a:t>The entry wasn’t a true reflection of the work done</a:t>
            </a:r>
          </a:p>
          <a:p>
            <a:pPr marL="285750" indent="-285750">
              <a:lnSpc>
                <a:spcPct val="130000"/>
              </a:lnSpc>
              <a:buFont typeface="Arial" pitchFamily="34" charset="0"/>
              <a:buChar char="•"/>
            </a:pPr>
            <a:endParaRPr lang="en-ZA" sz="1350" dirty="0"/>
          </a:p>
        </p:txBody>
      </p:sp>
    </p:spTree>
    <p:extLst>
      <p:ext uri="{BB962C8B-B14F-4D97-AF65-F5344CB8AC3E}">
        <p14:creationId xmlns:p14="http://schemas.microsoft.com/office/powerpoint/2010/main" val="3562912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07704" y="1052736"/>
            <a:ext cx="4032448" cy="769441"/>
          </a:xfrm>
          <a:prstGeom prst="rect">
            <a:avLst/>
          </a:prstGeom>
          <a:noFill/>
        </p:spPr>
        <p:txBody>
          <a:bodyPr wrap="square" rtlCol="0">
            <a:spAutoFit/>
          </a:bodyPr>
          <a:lstStyle/>
          <a:p>
            <a:r>
              <a:rPr lang="en-ZA" sz="4400" dirty="0">
                <a:cs typeface="Arial" pitchFamily="34" charset="0"/>
              </a:rPr>
              <a:t>WORD COUNT</a:t>
            </a:r>
            <a:endParaRPr lang="en-ZA" sz="4400" dirty="0"/>
          </a:p>
        </p:txBody>
      </p:sp>
      <p:sp>
        <p:nvSpPr>
          <p:cNvPr id="7" name="TextBox 6"/>
          <p:cNvSpPr txBox="1"/>
          <p:nvPr/>
        </p:nvSpPr>
        <p:spPr>
          <a:xfrm>
            <a:off x="1547664" y="2060848"/>
            <a:ext cx="6401783" cy="2944011"/>
          </a:xfrm>
          <a:prstGeom prst="rect">
            <a:avLst/>
          </a:prstGeom>
          <a:noFill/>
        </p:spPr>
        <p:txBody>
          <a:bodyPr wrap="square" rtlCol="0">
            <a:spAutoFit/>
          </a:bodyPr>
          <a:lstStyle/>
          <a:p>
            <a:pPr>
              <a:lnSpc>
                <a:spcPct val="130000"/>
              </a:lnSpc>
            </a:pPr>
            <a:r>
              <a:rPr lang="en-ZA" dirty="0">
                <a:cs typeface="Arial" panose="020B0604020202020204" pitchFamily="34" charset="0"/>
              </a:rPr>
              <a:t>Be  a maximum of </a:t>
            </a:r>
            <a:r>
              <a:rPr lang="en-ZA" b="1" dirty="0">
                <a:cs typeface="Arial" panose="020B0604020202020204" pitchFamily="34" charset="0"/>
              </a:rPr>
              <a:t>twelve hundred words (1200)</a:t>
            </a:r>
            <a:r>
              <a:rPr lang="en-ZA" dirty="0">
                <a:cs typeface="Arial" panose="020B0604020202020204" pitchFamily="34" charset="0"/>
              </a:rPr>
              <a:t>.</a:t>
            </a:r>
          </a:p>
          <a:p>
            <a:pPr>
              <a:lnSpc>
                <a:spcPct val="130000"/>
              </a:lnSpc>
            </a:pPr>
            <a:r>
              <a:rPr lang="en-ZA" dirty="0">
                <a:cs typeface="Arial" panose="020B0604020202020204" pitchFamily="34" charset="0"/>
              </a:rPr>
              <a:t>Entries must</a:t>
            </a:r>
            <a:r>
              <a:rPr lang="en-ZA" b="1" dirty="0">
                <a:cs typeface="Arial" panose="020B0604020202020204" pitchFamily="34" charset="0"/>
              </a:rPr>
              <a:t> adhere strictly to this rule.</a:t>
            </a:r>
            <a:r>
              <a:rPr lang="en-ZA" dirty="0">
                <a:cs typeface="Arial" panose="020B0604020202020204" pitchFamily="34" charset="0"/>
              </a:rPr>
              <a:t>  Count the number of words in the actual executive summary prior to adding all the additional photos with captions etc. </a:t>
            </a:r>
            <a:br>
              <a:rPr lang="en-ZA" dirty="0">
                <a:cs typeface="Arial" panose="020B0604020202020204" pitchFamily="34" charset="0"/>
              </a:rPr>
            </a:br>
            <a:r>
              <a:rPr lang="en-ZA" dirty="0">
                <a:cs typeface="Arial" panose="020B0604020202020204" pitchFamily="34" charset="0"/>
              </a:rPr>
              <a:t/>
            </a:r>
            <a:br>
              <a:rPr lang="en-ZA" dirty="0">
                <a:cs typeface="Arial" panose="020B0604020202020204" pitchFamily="34" charset="0"/>
              </a:rPr>
            </a:br>
            <a:r>
              <a:rPr lang="en-ZA" dirty="0">
                <a:cs typeface="Arial" panose="020B0604020202020204" pitchFamily="34" charset="0"/>
              </a:rPr>
              <a:t>The minimum size of type that may be used is 12 point. </a:t>
            </a:r>
            <a:br>
              <a:rPr lang="en-ZA" dirty="0">
                <a:cs typeface="Arial" panose="020B0604020202020204" pitchFamily="34" charset="0"/>
              </a:rPr>
            </a:br>
            <a:r>
              <a:rPr lang="en-ZA" dirty="0">
                <a:cs typeface="Arial" panose="020B0604020202020204" pitchFamily="34" charset="0"/>
              </a:rPr>
              <a:t/>
            </a:r>
            <a:br>
              <a:rPr lang="en-ZA" dirty="0">
                <a:cs typeface="Arial" panose="020B0604020202020204" pitchFamily="34" charset="0"/>
              </a:rPr>
            </a:br>
            <a:r>
              <a:rPr lang="en-ZA" dirty="0">
                <a:cs typeface="Arial" panose="020B0604020202020204" pitchFamily="34" charset="0"/>
              </a:rPr>
              <a:t>It must be entirely in English.</a:t>
            </a:r>
            <a:endParaRPr lang="en-ZA" dirty="0"/>
          </a:p>
        </p:txBody>
      </p:sp>
    </p:spTree>
    <p:extLst>
      <p:ext uri="{BB962C8B-B14F-4D97-AF65-F5344CB8AC3E}">
        <p14:creationId xmlns:p14="http://schemas.microsoft.com/office/powerpoint/2010/main" val="1081677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35696" y="1124744"/>
            <a:ext cx="5112568" cy="769441"/>
          </a:xfrm>
          <a:prstGeom prst="rect">
            <a:avLst/>
          </a:prstGeom>
          <a:noFill/>
        </p:spPr>
        <p:txBody>
          <a:bodyPr wrap="square" rtlCol="0">
            <a:spAutoFit/>
          </a:bodyPr>
          <a:lstStyle/>
          <a:p>
            <a:r>
              <a:rPr lang="en-ZA" sz="4400" dirty="0">
                <a:cs typeface="Arial" pitchFamily="34" charset="0"/>
              </a:rPr>
              <a:t>IMPORTANT DATES</a:t>
            </a:r>
            <a:endParaRPr lang="en-ZA" sz="4400" dirty="0"/>
          </a:p>
        </p:txBody>
      </p:sp>
      <p:sp>
        <p:nvSpPr>
          <p:cNvPr id="9" name="Rectangle 8"/>
          <p:cNvSpPr/>
          <p:nvPr/>
        </p:nvSpPr>
        <p:spPr>
          <a:xfrm>
            <a:off x="1547664" y="2060848"/>
            <a:ext cx="6552728" cy="2492990"/>
          </a:xfrm>
          <a:prstGeom prst="rect">
            <a:avLst/>
          </a:prstGeom>
        </p:spPr>
        <p:txBody>
          <a:bodyPr wrap="square">
            <a:spAutoFit/>
          </a:bodyPr>
          <a:lstStyle/>
          <a:p>
            <a:pPr lvl="0">
              <a:lnSpc>
                <a:spcPct val="130000"/>
              </a:lnSpc>
              <a:buClr>
                <a:schemeClr val="bg1"/>
              </a:buClr>
              <a:buFont typeface="Arial" panose="020B0604020202020204" pitchFamily="34" charset="0"/>
              <a:buChar char="•"/>
            </a:pPr>
            <a:r>
              <a:rPr lang="en-GB" sz="1350" dirty="0">
                <a:cs typeface="Arial" panose="020B0604020202020204" pitchFamily="34" charset="0"/>
              </a:rPr>
              <a:t> </a:t>
            </a:r>
            <a:r>
              <a:rPr lang="en-GB" sz="2400" dirty="0">
                <a:cs typeface="Arial" panose="020B0604020202020204" pitchFamily="34" charset="0"/>
              </a:rPr>
              <a:t>Entries close </a:t>
            </a:r>
            <a:r>
              <a:rPr lang="en-GB" sz="2400" dirty="0" smtClean="0">
                <a:cs typeface="Arial" panose="020B0604020202020204" pitchFamily="34" charset="0"/>
              </a:rPr>
              <a:t>17 March 2017</a:t>
            </a:r>
            <a:endParaRPr lang="en-GB" sz="2400" dirty="0">
              <a:cs typeface="Arial" panose="020B0604020202020204" pitchFamily="34" charset="0"/>
            </a:endParaRPr>
          </a:p>
          <a:p>
            <a:pPr lvl="0">
              <a:lnSpc>
                <a:spcPct val="130000"/>
              </a:lnSpc>
              <a:buClr>
                <a:schemeClr val="bg1"/>
              </a:buClr>
              <a:buFont typeface="Arial" panose="020B0604020202020204" pitchFamily="34" charset="0"/>
              <a:buChar char="•"/>
            </a:pPr>
            <a:r>
              <a:rPr lang="en-GB" sz="2400" dirty="0" smtClean="0">
                <a:cs typeface="Arial" panose="020B0604020202020204" pitchFamily="34" charset="0"/>
              </a:rPr>
              <a:t>Judges </a:t>
            </a:r>
            <a:r>
              <a:rPr lang="en-GB" sz="2400" dirty="0">
                <a:cs typeface="Arial" panose="020B0604020202020204" pitchFamily="34" charset="0"/>
              </a:rPr>
              <a:t>briefing 24 March 2017</a:t>
            </a:r>
          </a:p>
          <a:p>
            <a:pPr lvl="0">
              <a:lnSpc>
                <a:spcPct val="130000"/>
              </a:lnSpc>
              <a:buClr>
                <a:schemeClr val="bg1"/>
              </a:buClr>
              <a:buFont typeface="Arial" panose="020B0604020202020204" pitchFamily="34" charset="0"/>
              <a:buChar char="•"/>
            </a:pPr>
            <a:r>
              <a:rPr lang="en-GB" sz="2400" dirty="0" smtClean="0">
                <a:cs typeface="Arial" panose="020B0604020202020204" pitchFamily="34" charset="0"/>
              </a:rPr>
              <a:t>Final </a:t>
            </a:r>
            <a:r>
              <a:rPr lang="en-GB" sz="2400" dirty="0">
                <a:cs typeface="Arial" panose="020B0604020202020204" pitchFamily="34" charset="0"/>
              </a:rPr>
              <a:t>Judging 7 April 2017</a:t>
            </a:r>
          </a:p>
          <a:p>
            <a:pPr lvl="0">
              <a:lnSpc>
                <a:spcPct val="130000"/>
              </a:lnSpc>
              <a:buClr>
                <a:schemeClr val="bg1"/>
              </a:buClr>
              <a:buFont typeface="Arial" panose="020B0604020202020204" pitchFamily="34" charset="0"/>
              <a:buChar char="•"/>
            </a:pPr>
            <a:r>
              <a:rPr lang="en-GB" sz="2400" dirty="0" smtClean="0">
                <a:cs typeface="Arial" panose="020B0604020202020204" pitchFamily="34" charset="0"/>
              </a:rPr>
              <a:t>Final judging, </a:t>
            </a:r>
            <a:r>
              <a:rPr lang="en-GB" sz="2400" dirty="0">
                <a:cs typeface="Arial" panose="020B0604020202020204" pitchFamily="34" charset="0"/>
              </a:rPr>
              <a:t>Campaign of the Year  20 </a:t>
            </a:r>
            <a:r>
              <a:rPr lang="en-GB" sz="2400" dirty="0" smtClean="0">
                <a:cs typeface="Arial" panose="020B0604020202020204" pitchFamily="34" charset="0"/>
              </a:rPr>
              <a:t>April </a:t>
            </a:r>
            <a:r>
              <a:rPr lang="en-GB" sz="2400" dirty="0">
                <a:cs typeface="Arial" panose="020B0604020202020204" pitchFamily="34" charset="0"/>
              </a:rPr>
              <a:t>2017</a:t>
            </a:r>
            <a:endParaRPr lang="en-US" sz="2400" dirty="0">
              <a:cs typeface="Arial" panose="020B0604020202020204" pitchFamily="34" charset="0"/>
            </a:endParaRPr>
          </a:p>
          <a:p>
            <a:pPr>
              <a:lnSpc>
                <a:spcPct val="130000"/>
              </a:lnSpc>
              <a:buClr>
                <a:schemeClr val="bg1"/>
              </a:buClr>
              <a:buFont typeface="Arial" panose="020B0604020202020204" pitchFamily="34" charset="0"/>
              <a:buChar char="•"/>
            </a:pPr>
            <a:r>
              <a:rPr lang="en-GB" sz="2400" dirty="0" smtClean="0">
                <a:cs typeface="Arial" panose="020B0604020202020204" pitchFamily="34" charset="0"/>
              </a:rPr>
              <a:t>The </a:t>
            </a:r>
            <a:r>
              <a:rPr lang="en-GB" sz="2400" dirty="0">
                <a:cs typeface="Arial" panose="020B0604020202020204" pitchFamily="34" charset="0"/>
              </a:rPr>
              <a:t>Awards event  </a:t>
            </a:r>
            <a:r>
              <a:rPr lang="en-GB" sz="2400" dirty="0" smtClean="0">
                <a:cs typeface="Arial" panose="020B0604020202020204" pitchFamily="34" charset="0"/>
              </a:rPr>
              <a:t>on Saturday </a:t>
            </a:r>
            <a:r>
              <a:rPr lang="en-GB" sz="2400" dirty="0">
                <a:cs typeface="Arial" panose="020B0604020202020204" pitchFamily="34" charset="0"/>
              </a:rPr>
              <a:t>6 May 2017</a:t>
            </a:r>
          </a:p>
        </p:txBody>
      </p:sp>
    </p:spTree>
    <p:extLst>
      <p:ext uri="{BB962C8B-B14F-4D97-AF65-F5344CB8AC3E}">
        <p14:creationId xmlns:p14="http://schemas.microsoft.com/office/powerpoint/2010/main" val="4014453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93659" y="2294874"/>
            <a:ext cx="184731" cy="300082"/>
          </a:xfrm>
          <a:prstGeom prst="rect">
            <a:avLst/>
          </a:prstGeom>
          <a:noFill/>
        </p:spPr>
        <p:txBody>
          <a:bodyPr wrap="none" rtlCol="0">
            <a:spAutoFit/>
          </a:bodyPr>
          <a:lstStyle/>
          <a:p>
            <a:endParaRPr lang="en-ZA" sz="1350" dirty="0"/>
          </a:p>
        </p:txBody>
      </p:sp>
      <p:sp>
        <p:nvSpPr>
          <p:cNvPr id="8" name="Title 1"/>
          <p:cNvSpPr txBox="1">
            <a:spLocks/>
          </p:cNvSpPr>
          <p:nvPr/>
        </p:nvSpPr>
        <p:spPr>
          <a:xfrm>
            <a:off x="1259632" y="1916832"/>
            <a:ext cx="6048672" cy="3888432"/>
          </a:xfrm>
          <a:prstGeom prst="rect">
            <a:avLst/>
          </a:prstGeom>
        </p:spPr>
        <p:txBody>
          <a:bodyPr vert="horz" lIns="68580" tIns="34290" rIns="68580" bIns="3429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pPr>
            <a:r>
              <a:rPr lang="en-ZA" sz="4500" dirty="0">
                <a:latin typeface="+mn-lt"/>
                <a:cs typeface="Arial" panose="020B0604020202020204" pitchFamily="34" charset="0"/>
              </a:rPr>
              <a:t>At least five judges evaluate every category with the scores being tallied to attach an aggregate score for each entry: </a:t>
            </a:r>
            <a:br>
              <a:rPr lang="en-ZA" sz="4500" dirty="0">
                <a:latin typeface="+mn-lt"/>
                <a:cs typeface="Arial" panose="020B0604020202020204" pitchFamily="34" charset="0"/>
              </a:rPr>
            </a:br>
            <a:r>
              <a:rPr lang="en-ZA" sz="4500" dirty="0">
                <a:latin typeface="+mn-lt"/>
                <a:cs typeface="Arial" panose="020B0604020202020204" pitchFamily="34" charset="0"/>
              </a:rPr>
              <a:t/>
            </a:r>
            <a:br>
              <a:rPr lang="en-ZA" sz="4500" dirty="0">
                <a:latin typeface="+mn-lt"/>
                <a:cs typeface="Arial" panose="020B0604020202020204" pitchFamily="34" charset="0"/>
              </a:rPr>
            </a:br>
            <a:r>
              <a:rPr lang="en-ZA" sz="4500" dirty="0">
                <a:latin typeface="+mn-lt"/>
                <a:cs typeface="Arial" panose="020B0604020202020204" pitchFamily="34" charset="0"/>
              </a:rPr>
              <a:t>60-70 - Bronze</a:t>
            </a:r>
            <a:br>
              <a:rPr lang="en-ZA" sz="4500" dirty="0">
                <a:latin typeface="+mn-lt"/>
                <a:cs typeface="Arial" panose="020B0604020202020204" pitchFamily="34" charset="0"/>
              </a:rPr>
            </a:br>
            <a:r>
              <a:rPr lang="en-ZA" sz="4500" dirty="0">
                <a:latin typeface="+mn-lt"/>
                <a:cs typeface="Arial" panose="020B0604020202020204" pitchFamily="34" charset="0"/>
              </a:rPr>
              <a:t>70-80 -  Silver </a:t>
            </a:r>
            <a:br>
              <a:rPr lang="en-ZA" sz="4500" dirty="0">
                <a:latin typeface="+mn-lt"/>
                <a:cs typeface="Arial" panose="020B0604020202020204" pitchFamily="34" charset="0"/>
              </a:rPr>
            </a:br>
            <a:r>
              <a:rPr lang="en-ZA" sz="4500" dirty="0">
                <a:latin typeface="+mn-lt"/>
                <a:cs typeface="Arial" panose="020B0604020202020204" pitchFamily="34" charset="0"/>
              </a:rPr>
              <a:t>80+ - Gold</a:t>
            </a:r>
            <a:br>
              <a:rPr lang="en-ZA" sz="4500" dirty="0">
                <a:latin typeface="+mn-lt"/>
                <a:cs typeface="Arial" panose="020B0604020202020204" pitchFamily="34" charset="0"/>
              </a:rPr>
            </a:br>
            <a:r>
              <a:rPr lang="en-ZA" sz="4500" dirty="0">
                <a:latin typeface="+mn-lt"/>
                <a:cs typeface="Arial" panose="020B0604020202020204" pitchFamily="34" charset="0"/>
              </a:rPr>
              <a:t/>
            </a:r>
            <a:br>
              <a:rPr lang="en-ZA" sz="4500" dirty="0">
                <a:latin typeface="+mn-lt"/>
                <a:cs typeface="Arial" panose="020B0604020202020204" pitchFamily="34" charset="0"/>
              </a:rPr>
            </a:br>
            <a:endParaRPr lang="en-ZA" sz="4500" dirty="0" smtClean="0">
              <a:latin typeface="+mn-lt"/>
              <a:cs typeface="Arial" panose="020B0604020202020204" pitchFamily="34" charset="0"/>
            </a:endParaRPr>
          </a:p>
          <a:p>
            <a:pPr algn="l"/>
            <a:r>
              <a:rPr lang="en-ZA" sz="4500" dirty="0" smtClean="0">
                <a:latin typeface="+mn-lt"/>
                <a:cs typeface="Arial" panose="020B0604020202020204" pitchFamily="34" charset="0"/>
              </a:rPr>
              <a:t>Only </a:t>
            </a:r>
            <a:r>
              <a:rPr lang="en-ZA" sz="4500" dirty="0">
                <a:latin typeface="+mn-lt"/>
                <a:cs typeface="Arial" panose="020B0604020202020204" pitchFamily="34" charset="0"/>
              </a:rPr>
              <a:t>one Bronze, Silver and Gold awarded.</a:t>
            </a:r>
          </a:p>
          <a:p>
            <a:pPr algn="l"/>
            <a:endParaRPr lang="en-ZA" sz="3300" b="1" dirty="0">
              <a:latin typeface="+mn-lt"/>
              <a:cs typeface="Arial" panose="020B0604020202020204" pitchFamily="34" charset="0"/>
            </a:endParaRPr>
          </a:p>
          <a:p>
            <a:pPr algn="l"/>
            <a:endParaRPr lang="en-ZA" b="1" dirty="0">
              <a:latin typeface="+mn-lt"/>
            </a:endParaRPr>
          </a:p>
          <a:p>
            <a:pPr lvl="0" algn="l"/>
            <a:r>
              <a:rPr lang="en-ZA" b="1" dirty="0">
                <a:latin typeface="+mn-lt"/>
              </a:rPr>
              <a:t>This years </a:t>
            </a:r>
            <a:r>
              <a:rPr lang="en-ZA" b="1" dirty="0" smtClean="0">
                <a:latin typeface="+mn-lt"/>
              </a:rPr>
              <a:t>hashtag, </a:t>
            </a:r>
            <a:r>
              <a:rPr lang="en-ZA" b="1" dirty="0">
                <a:latin typeface="+mn-lt"/>
              </a:rPr>
              <a:t>which will be </a:t>
            </a:r>
            <a:r>
              <a:rPr lang="en-ZA" sz="4500" b="1" dirty="0" smtClean="0">
                <a:latin typeface="+mn-lt"/>
              </a:rPr>
              <a:t>permanent </a:t>
            </a:r>
            <a:r>
              <a:rPr lang="en-ZA" sz="4500" b="1" dirty="0">
                <a:latin typeface="+mn-lt"/>
              </a:rPr>
              <a:t>#prism2017</a:t>
            </a:r>
          </a:p>
          <a:p>
            <a:pPr algn="l"/>
            <a:r>
              <a:rPr lang="en-ZA" sz="2400" b="1" dirty="0">
                <a:latin typeface="+mn-lt"/>
                <a:cs typeface="Arial" panose="020B0604020202020204" pitchFamily="34" charset="0"/>
              </a:rPr>
              <a:t/>
            </a:r>
            <a:br>
              <a:rPr lang="en-ZA" sz="2400" b="1" dirty="0">
                <a:latin typeface="+mn-lt"/>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r>
              <a:rPr lang="en-ZA" sz="1800" b="1" dirty="0">
                <a:latin typeface="Arial" panose="020B0604020202020204" pitchFamily="34" charset="0"/>
                <a:cs typeface="Arial" panose="020B0604020202020204" pitchFamily="34" charset="0"/>
              </a:rPr>
              <a:t/>
            </a:r>
            <a:br>
              <a:rPr lang="en-ZA" sz="1800" b="1" dirty="0">
                <a:latin typeface="Arial" panose="020B0604020202020204" pitchFamily="34" charset="0"/>
                <a:cs typeface="Arial" panose="020B0604020202020204" pitchFamily="34" charset="0"/>
              </a:rPr>
            </a:br>
            <a:endParaRPr lang="en-US" sz="1800" b="1" dirty="0">
              <a:latin typeface="Arial" pitchFamily="34" charset="0"/>
              <a:cs typeface="Arial" pitchFamily="34" charset="0"/>
            </a:endParaRPr>
          </a:p>
        </p:txBody>
      </p:sp>
      <p:sp>
        <p:nvSpPr>
          <p:cNvPr id="9" name="TextBox 8"/>
          <p:cNvSpPr txBox="1"/>
          <p:nvPr/>
        </p:nvSpPr>
        <p:spPr>
          <a:xfrm>
            <a:off x="1907704" y="908720"/>
            <a:ext cx="5112568" cy="769441"/>
          </a:xfrm>
          <a:prstGeom prst="rect">
            <a:avLst/>
          </a:prstGeom>
          <a:noFill/>
        </p:spPr>
        <p:txBody>
          <a:bodyPr wrap="square" rtlCol="0">
            <a:spAutoFit/>
          </a:bodyPr>
          <a:lstStyle/>
          <a:p>
            <a:r>
              <a:rPr lang="en-ZA" sz="4400" dirty="0">
                <a:cs typeface="Arial" pitchFamily="34" charset="0"/>
              </a:rPr>
              <a:t>FOR INFO</a:t>
            </a:r>
            <a:endParaRPr lang="en-ZA" sz="4400" dirty="0"/>
          </a:p>
        </p:txBody>
      </p:sp>
    </p:spTree>
    <p:extLst>
      <p:ext uri="{BB962C8B-B14F-4D97-AF65-F5344CB8AC3E}">
        <p14:creationId xmlns:p14="http://schemas.microsoft.com/office/powerpoint/2010/main" val="316433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1420" b="57900"/>
          <a:stretch/>
        </p:blipFill>
        <p:spPr>
          <a:xfrm>
            <a:off x="611560" y="1196752"/>
            <a:ext cx="7884368" cy="15645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2046299" y="3429000"/>
            <a:ext cx="5038431" cy="1446550"/>
          </a:xfrm>
          <a:prstGeom prst="rect">
            <a:avLst/>
          </a:prstGeom>
          <a:noFill/>
        </p:spPr>
        <p:txBody>
          <a:bodyPr wrap="none" rtlCol="0">
            <a:spAutoFit/>
          </a:bodyPr>
          <a:lstStyle/>
          <a:p>
            <a:pPr algn="ctr"/>
            <a:r>
              <a:rPr lang="en-US" sz="4400" b="1" dirty="0">
                <a:solidFill>
                  <a:schemeClr val="accent6">
                    <a:lumMod val="75000"/>
                  </a:schemeClr>
                </a:solidFill>
              </a:rPr>
              <a:t>Why you need </a:t>
            </a:r>
            <a:br>
              <a:rPr lang="en-US" sz="4400" b="1" dirty="0">
                <a:solidFill>
                  <a:schemeClr val="accent6">
                    <a:lumMod val="75000"/>
                  </a:schemeClr>
                </a:solidFill>
              </a:rPr>
            </a:br>
            <a:r>
              <a:rPr lang="en-US" sz="4400" b="1" dirty="0">
                <a:solidFill>
                  <a:schemeClr val="accent6">
                    <a:lumMod val="75000"/>
                  </a:schemeClr>
                </a:solidFill>
              </a:rPr>
              <a:t>to enter the </a:t>
            </a:r>
            <a:r>
              <a:rPr lang="en-US" sz="4400" b="1" dirty="0" smtClean="0">
                <a:solidFill>
                  <a:schemeClr val="accent6">
                    <a:lumMod val="75000"/>
                  </a:schemeClr>
                </a:solidFill>
              </a:rPr>
              <a:t>Awards</a:t>
            </a:r>
            <a:r>
              <a:rPr lang="en-US" sz="4400" b="1" dirty="0">
                <a:solidFill>
                  <a:schemeClr val="accent6">
                    <a:lumMod val="75000"/>
                  </a:schemeClr>
                </a:solidFill>
              </a:rPr>
              <a:t>!</a:t>
            </a:r>
            <a:endParaRPr lang="en-ZA" sz="4400" dirty="0">
              <a:solidFill>
                <a:schemeClr val="accent6">
                  <a:lumMod val="75000"/>
                </a:schemeClr>
              </a:solidFill>
            </a:endParaRPr>
          </a:p>
        </p:txBody>
      </p:sp>
    </p:spTree>
    <p:extLst>
      <p:ext uri="{BB962C8B-B14F-4D97-AF65-F5344CB8AC3E}">
        <p14:creationId xmlns:p14="http://schemas.microsoft.com/office/powerpoint/2010/main" val="2304244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196752"/>
            <a:ext cx="7848872" cy="4637552"/>
          </a:xfrm>
          <a:prstGeom prst="rect">
            <a:avLst/>
          </a:prstGeom>
        </p:spPr>
        <p:txBody>
          <a:bodyPr wrap="square">
            <a:spAutoFit/>
          </a:bodyPr>
          <a:lstStyle/>
          <a:p>
            <a:pPr>
              <a:lnSpc>
                <a:spcPct val="120000"/>
              </a:lnSpc>
            </a:pPr>
            <a:r>
              <a:rPr lang="en-ZA" sz="1300" dirty="0"/>
              <a:t>Last Years Campaign of the  Year Winner  - </a:t>
            </a:r>
            <a:r>
              <a:rPr lang="en-ZA" sz="1300" b="1" dirty="0"/>
              <a:t>Janine Lloyd – PR Expert </a:t>
            </a:r>
          </a:p>
          <a:p>
            <a:pPr>
              <a:lnSpc>
                <a:spcPct val="120000"/>
              </a:lnSpc>
            </a:pPr>
            <a:r>
              <a:rPr lang="en-ZA" sz="1300" dirty="0"/>
              <a:t>Creating Groundswell for South Africa's first Dance Movie</a:t>
            </a:r>
          </a:p>
          <a:p>
            <a:pPr>
              <a:lnSpc>
                <a:spcPct val="120000"/>
              </a:lnSpc>
            </a:pPr>
            <a:endParaRPr lang="en-ZA" sz="1300" dirty="0"/>
          </a:p>
          <a:p>
            <a:pPr>
              <a:lnSpc>
                <a:spcPct val="120000"/>
              </a:lnSpc>
            </a:pPr>
            <a:r>
              <a:rPr lang="en-ZA" sz="1300" dirty="0"/>
              <a:t>“From a marketing perspective, it has given us a great marketing pitch.  It has enabled us to hone our message. </a:t>
            </a:r>
            <a:br>
              <a:rPr lang="en-ZA" sz="1300" dirty="0"/>
            </a:br>
            <a:r>
              <a:rPr lang="en-ZA" sz="1300" dirty="0"/>
              <a:t>I don’t have to sell </a:t>
            </a:r>
            <a:r>
              <a:rPr lang="en-ZA" sz="1300" dirty="0" smtClean="0"/>
              <a:t> PR </a:t>
            </a:r>
            <a:r>
              <a:rPr lang="en-ZA" sz="1300" dirty="0"/>
              <a:t>Expert so hard any more. Once people hear about us having won the PRISM Gold Award, </a:t>
            </a:r>
            <a:br>
              <a:rPr lang="en-ZA" sz="1300" dirty="0"/>
            </a:br>
            <a:r>
              <a:rPr lang="en-ZA" sz="1300" dirty="0"/>
              <a:t>people say “Wow, we want to work with you”.  There is not such a “ hard sell” involved.</a:t>
            </a:r>
          </a:p>
          <a:p>
            <a:pPr>
              <a:lnSpc>
                <a:spcPct val="120000"/>
              </a:lnSpc>
            </a:pPr>
            <a:endParaRPr lang="en-ZA" sz="1300" dirty="0"/>
          </a:p>
          <a:p>
            <a:pPr>
              <a:lnSpc>
                <a:spcPct val="120000"/>
              </a:lnSpc>
            </a:pPr>
            <a:r>
              <a:rPr lang="en-ZA" sz="1300" dirty="0"/>
              <a:t>Our revenue has doubled over the last 3 months!!</a:t>
            </a:r>
          </a:p>
          <a:p>
            <a:pPr>
              <a:lnSpc>
                <a:spcPct val="120000"/>
              </a:lnSpc>
            </a:pPr>
            <a:r>
              <a:rPr lang="en-ZA" sz="1300" dirty="0"/>
              <a:t>It is a great door opener – we send out links with press releases about our win, videos etc. </a:t>
            </a:r>
          </a:p>
          <a:p>
            <a:pPr>
              <a:lnSpc>
                <a:spcPct val="120000"/>
              </a:lnSpc>
            </a:pPr>
            <a:r>
              <a:rPr lang="en-ZA" sz="1300" dirty="0"/>
              <a:t>We just get an appointment!</a:t>
            </a:r>
          </a:p>
          <a:p>
            <a:pPr>
              <a:lnSpc>
                <a:spcPct val="120000"/>
              </a:lnSpc>
            </a:pPr>
            <a:r>
              <a:rPr lang="en-ZA" sz="1300" dirty="0"/>
              <a:t>Existing clients love the fact we have won a PRISM! They are proud to be associated with us! </a:t>
            </a:r>
          </a:p>
          <a:p>
            <a:pPr>
              <a:lnSpc>
                <a:spcPct val="120000"/>
              </a:lnSpc>
            </a:pPr>
            <a:r>
              <a:rPr lang="en-ZA" sz="1300" dirty="0"/>
              <a:t>They have even given us leads! </a:t>
            </a:r>
          </a:p>
          <a:p>
            <a:pPr>
              <a:lnSpc>
                <a:spcPct val="120000"/>
              </a:lnSpc>
            </a:pPr>
            <a:endParaRPr lang="en-ZA" sz="1300" dirty="0"/>
          </a:p>
          <a:p>
            <a:pPr>
              <a:lnSpc>
                <a:spcPct val="120000"/>
              </a:lnSpc>
            </a:pPr>
            <a:r>
              <a:rPr lang="en-ZA" sz="1300" dirty="0"/>
              <a:t>NB:  You really need to leverage your win - we have leveraged it a lot – website, social  </a:t>
            </a:r>
          </a:p>
          <a:p>
            <a:pPr>
              <a:lnSpc>
                <a:spcPct val="120000"/>
              </a:lnSpc>
            </a:pPr>
            <a:r>
              <a:rPr lang="en-ZA" sz="1300" dirty="0"/>
              <a:t>channels etc.  </a:t>
            </a:r>
          </a:p>
          <a:p>
            <a:pPr>
              <a:lnSpc>
                <a:spcPct val="120000"/>
              </a:lnSpc>
            </a:pPr>
            <a:r>
              <a:rPr lang="en-ZA" sz="1300" dirty="0"/>
              <a:t>You have to leverage it. The business won’t just come to you. You have to maximise your win.”</a:t>
            </a:r>
          </a:p>
          <a:p>
            <a:pPr>
              <a:lnSpc>
                <a:spcPct val="120000"/>
              </a:lnSpc>
            </a:pPr>
            <a:endParaRPr lang="en-ZA" sz="1300" dirty="0"/>
          </a:p>
          <a:p>
            <a:pPr>
              <a:lnSpc>
                <a:spcPct val="120000"/>
              </a:lnSpc>
            </a:pPr>
            <a:r>
              <a:rPr lang="en-ZA" sz="1300" dirty="0"/>
              <a:t>It has also enhanced Janine’s own profile – she have been approached by agencies to speak  at </a:t>
            </a:r>
          </a:p>
          <a:p>
            <a:pPr>
              <a:lnSpc>
                <a:spcPct val="120000"/>
              </a:lnSpc>
            </a:pPr>
            <a:r>
              <a:rPr lang="en-ZA" sz="1300" dirty="0"/>
              <a:t>big events because of the Award </a:t>
            </a:r>
          </a:p>
        </p:txBody>
      </p:sp>
    </p:spTree>
    <p:extLst>
      <p:ext uri="{BB962C8B-B14F-4D97-AF65-F5344CB8AC3E}">
        <p14:creationId xmlns:p14="http://schemas.microsoft.com/office/powerpoint/2010/main" val="35818944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1484784"/>
            <a:ext cx="7713011" cy="3873368"/>
          </a:xfrm>
          <a:prstGeom prst="rect">
            <a:avLst/>
          </a:prstGeom>
          <a:noFill/>
        </p:spPr>
        <p:txBody>
          <a:bodyPr wrap="square" rtlCol="0">
            <a:spAutoFit/>
          </a:bodyPr>
          <a:lstStyle/>
          <a:p>
            <a:pPr>
              <a:lnSpc>
                <a:spcPct val="130000"/>
              </a:lnSpc>
            </a:pPr>
            <a:r>
              <a:rPr lang="en-ZA" sz="1350" b="1" dirty="0"/>
              <a:t>Splash PR and Media Consultants </a:t>
            </a:r>
            <a:r>
              <a:rPr lang="en-ZA" sz="1350" dirty="0"/>
              <a:t>won the overall </a:t>
            </a:r>
            <a:r>
              <a:rPr lang="en-ZA" sz="1350" dirty="0" smtClean="0"/>
              <a:t> Gold </a:t>
            </a:r>
            <a:r>
              <a:rPr lang="en-ZA" sz="1350" dirty="0"/>
              <a:t>PRISM Award for their hugely successful ‘Vote for Table Mountain’ campaign. Founder and CEO Kerry Seymour says that winning the overall Gold Award certainly propelled Splash PR into the spotlight.</a:t>
            </a:r>
          </a:p>
          <a:p>
            <a:pPr>
              <a:lnSpc>
                <a:spcPct val="130000"/>
              </a:lnSpc>
            </a:pPr>
            <a:r>
              <a:rPr lang="en-ZA" sz="1350" dirty="0"/>
              <a:t> </a:t>
            </a:r>
          </a:p>
          <a:p>
            <a:pPr>
              <a:lnSpc>
                <a:spcPct val="130000"/>
              </a:lnSpc>
            </a:pPr>
            <a:r>
              <a:rPr lang="en-ZA" sz="1350" dirty="0"/>
              <a:t>“I received many interesting calls and even some very unusual business proposals,” says Seymour. “I also had two offers to buy the company immediately after we won the award! But more importantly, the client was really excited to share the win and  they spread the news widely to their stakeholders. Some of our other longstanding clients have said they always knew Splash PR was worth gold and our new clients immediately felt comforted in their choice of an award-winning firm.” </a:t>
            </a:r>
          </a:p>
          <a:p>
            <a:pPr>
              <a:lnSpc>
                <a:spcPct val="130000"/>
              </a:lnSpc>
            </a:pPr>
            <a:r>
              <a:rPr lang="en-GB" sz="1350" dirty="0"/>
              <a:t> </a:t>
            </a:r>
            <a:endParaRPr lang="en-ZA" sz="1350" dirty="0"/>
          </a:p>
          <a:p>
            <a:pPr>
              <a:lnSpc>
                <a:spcPct val="130000"/>
              </a:lnSpc>
            </a:pPr>
            <a:r>
              <a:rPr lang="en-ZA" sz="1350" dirty="0"/>
              <a:t>“The PRISM Awards also do wonders for staff morale,” says Seymour. “The team worked really hard on this campaign, and it’s so cool to be able to tell your family and your mates you work for an award-winning agency. Splash has had a flood of enquiries and referrals since the award and piles of promising CVs have landed on my desk!”</a:t>
            </a:r>
          </a:p>
        </p:txBody>
      </p:sp>
    </p:spTree>
    <p:extLst>
      <p:ext uri="{BB962C8B-B14F-4D97-AF65-F5344CB8AC3E}">
        <p14:creationId xmlns:p14="http://schemas.microsoft.com/office/powerpoint/2010/main" val="3934612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19872" y="3429000"/>
            <a:ext cx="2330703" cy="646331"/>
          </a:xfrm>
          <a:prstGeom prst="rect">
            <a:avLst/>
          </a:prstGeom>
          <a:noFill/>
        </p:spPr>
        <p:txBody>
          <a:bodyPr wrap="none" rtlCol="0">
            <a:spAutoFit/>
          </a:bodyPr>
          <a:lstStyle/>
          <a:p>
            <a:r>
              <a:rPr lang="en-ZA" sz="3600" b="1" dirty="0"/>
              <a:t>Questions?</a:t>
            </a:r>
          </a:p>
        </p:txBody>
      </p:sp>
      <p:sp>
        <p:nvSpPr>
          <p:cNvPr id="8" name="TextBox 7"/>
          <p:cNvSpPr txBox="1"/>
          <p:nvPr/>
        </p:nvSpPr>
        <p:spPr>
          <a:xfrm>
            <a:off x="4464285" y="1772816"/>
            <a:ext cx="184731" cy="400110"/>
          </a:xfrm>
          <a:prstGeom prst="rect">
            <a:avLst/>
          </a:prstGeom>
          <a:noFill/>
        </p:spPr>
        <p:txBody>
          <a:bodyPr wrap="none" rtlCol="0">
            <a:spAutoFit/>
          </a:bodyPr>
          <a:lstStyle/>
          <a:p>
            <a:pPr algn="ctr"/>
            <a:endParaRPr lang="en-ZA" sz="2000" b="1" dirty="0"/>
          </a:p>
        </p:txBody>
      </p:sp>
    </p:spTree>
    <p:extLst>
      <p:ext uri="{BB962C8B-B14F-4D97-AF65-F5344CB8AC3E}">
        <p14:creationId xmlns:p14="http://schemas.microsoft.com/office/powerpoint/2010/main" val="2363331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484784"/>
            <a:ext cx="7819753" cy="4121641"/>
          </a:xfrm>
          <a:prstGeom prst="rect">
            <a:avLst/>
          </a:prstGeom>
          <a:noFill/>
        </p:spPr>
        <p:txBody>
          <a:bodyPr wrap="square" rtlCol="0">
            <a:spAutoFit/>
          </a:bodyPr>
          <a:lstStyle/>
          <a:p>
            <a:pPr>
              <a:lnSpc>
                <a:spcPct val="130000"/>
              </a:lnSpc>
            </a:pPr>
            <a:endParaRPr lang="en-US" sz="1350" b="1" dirty="0"/>
          </a:p>
          <a:p>
            <a:pPr>
              <a:lnSpc>
                <a:spcPct val="130000"/>
              </a:lnSpc>
            </a:pPr>
            <a:r>
              <a:rPr lang="en-US" sz="1350" b="1" dirty="0"/>
              <a:t>Richard Edelman - President and CEO, Edelman</a:t>
            </a:r>
          </a:p>
          <a:p>
            <a:pPr>
              <a:lnSpc>
                <a:spcPct val="130000"/>
              </a:lnSpc>
            </a:pPr>
            <a:endParaRPr lang="en-US" sz="1350" b="1" dirty="0"/>
          </a:p>
          <a:p>
            <a:pPr>
              <a:lnSpc>
                <a:spcPct val="130000"/>
              </a:lnSpc>
            </a:pPr>
            <a:r>
              <a:rPr lang="en-US" sz="1350" b="1" dirty="0"/>
              <a:t>What 2016  Delivered </a:t>
            </a:r>
            <a:endParaRPr lang="en-US" sz="1350" dirty="0"/>
          </a:p>
          <a:p>
            <a:pPr>
              <a:lnSpc>
                <a:spcPct val="130000"/>
              </a:lnSpc>
            </a:pPr>
            <a:r>
              <a:rPr lang="en-US" sz="1350" dirty="0"/>
              <a:t>It  was a shocking year for communicators. We have witnessed a stunning reversal of power between mainstream and social media: The ability to go direct to end users of information through social channels radically disrupted the mainstream news agenda. The inability or unwillingness of citizens to differentiate between fake and authentic news is undermining a fundamental assumption of democracy: the informed voter. The business model of mainstream media is under severe pressure, necessitating substantial cuts in the ranks of journalists and a repurposing of reporters into multi-media news creators. The separation of audience into tribes preferring to reinforce their own views with media of similar ideological stripe makes true debate impossible. </a:t>
            </a:r>
          </a:p>
          <a:p>
            <a:pPr>
              <a:lnSpc>
                <a:spcPct val="130000"/>
              </a:lnSpc>
            </a:pPr>
            <a:endParaRPr lang="en-US" sz="1350" dirty="0"/>
          </a:p>
          <a:p>
            <a:pPr>
              <a:lnSpc>
                <a:spcPct val="130000"/>
              </a:lnSpc>
            </a:pPr>
            <a:r>
              <a:rPr lang="en-US" sz="1350" dirty="0"/>
              <a:t>There is an epidemic of corruption that claimed government leaders in Brazil and Korea, as CEOs were sentenced to jail for bribery.</a:t>
            </a:r>
          </a:p>
        </p:txBody>
      </p:sp>
      <p:sp>
        <p:nvSpPr>
          <p:cNvPr id="5" name="Rectangle 4" descr="false"/>
          <p:cNvSpPr>
            <a:spLocks noChangeAspect="1" noChangeArrowheads="1"/>
          </p:cNvSpPr>
          <p:nvPr/>
        </p:nvSpPr>
        <p:spPr bwMode="auto">
          <a:xfrm>
            <a:off x="0" y="8572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noAutofit/>
          </a:bodyPr>
          <a:lstStyle/>
          <a:p>
            <a:endParaRPr lang="en-US" sz="1350" dirty="0"/>
          </a:p>
        </p:txBody>
      </p:sp>
      <p:sp>
        <p:nvSpPr>
          <p:cNvPr id="15" name="TextBox 14"/>
          <p:cNvSpPr txBox="1"/>
          <p:nvPr/>
        </p:nvSpPr>
        <p:spPr>
          <a:xfrm>
            <a:off x="1979712" y="761509"/>
            <a:ext cx="6264696" cy="769441"/>
          </a:xfrm>
          <a:prstGeom prst="rect">
            <a:avLst/>
          </a:prstGeom>
          <a:noFill/>
        </p:spPr>
        <p:txBody>
          <a:bodyPr wrap="square" rtlCol="0">
            <a:spAutoFit/>
          </a:bodyPr>
          <a:lstStyle/>
          <a:p>
            <a:r>
              <a:rPr lang="en-US" sz="4400" dirty="0"/>
              <a:t>THE WAY AHEAD IN 2017</a:t>
            </a:r>
            <a:endParaRPr lang="en-ZA" sz="4400" dirty="0"/>
          </a:p>
        </p:txBody>
      </p:sp>
    </p:spTree>
    <p:extLst>
      <p:ext uri="{BB962C8B-B14F-4D97-AF65-F5344CB8AC3E}">
        <p14:creationId xmlns:p14="http://schemas.microsoft.com/office/powerpoint/2010/main" val="77045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false"/>
          <p:cNvSpPr>
            <a:spLocks noChangeAspect="1" noChangeArrowheads="1"/>
          </p:cNvSpPr>
          <p:nvPr/>
        </p:nvSpPr>
        <p:spPr bwMode="auto">
          <a:xfrm>
            <a:off x="0" y="8572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noAutofit/>
          </a:bodyPr>
          <a:lstStyle/>
          <a:p>
            <a:endParaRPr lang="en-US" sz="1350" dirty="0"/>
          </a:p>
        </p:txBody>
      </p:sp>
      <p:sp>
        <p:nvSpPr>
          <p:cNvPr id="4" name="Rectangle 3"/>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7" name="TextBox 6"/>
          <p:cNvSpPr txBox="1"/>
          <p:nvPr/>
        </p:nvSpPr>
        <p:spPr>
          <a:xfrm>
            <a:off x="1979712" y="701129"/>
            <a:ext cx="5908028" cy="769441"/>
          </a:xfrm>
          <a:prstGeom prst="rect">
            <a:avLst/>
          </a:prstGeom>
          <a:noFill/>
        </p:spPr>
        <p:txBody>
          <a:bodyPr wrap="none" rtlCol="0">
            <a:spAutoFit/>
          </a:bodyPr>
          <a:lstStyle/>
          <a:p>
            <a:r>
              <a:rPr lang="en-US" sz="4400" dirty="0"/>
              <a:t>THE WAY AHEAD IN 2017</a:t>
            </a:r>
            <a:endParaRPr lang="en-ZA" sz="4400" dirty="0"/>
          </a:p>
        </p:txBody>
      </p:sp>
      <p:sp>
        <p:nvSpPr>
          <p:cNvPr id="8" name="TextBox 7"/>
          <p:cNvSpPr txBox="1"/>
          <p:nvPr/>
        </p:nvSpPr>
        <p:spPr>
          <a:xfrm>
            <a:off x="611560" y="1556792"/>
            <a:ext cx="7819753" cy="4413516"/>
          </a:xfrm>
          <a:prstGeom prst="rect">
            <a:avLst/>
          </a:prstGeom>
          <a:noFill/>
        </p:spPr>
        <p:txBody>
          <a:bodyPr wrap="square" rtlCol="0">
            <a:spAutoFit/>
          </a:bodyPr>
          <a:lstStyle/>
          <a:p>
            <a:pPr>
              <a:lnSpc>
                <a:spcPct val="130000"/>
              </a:lnSpc>
            </a:pPr>
            <a:r>
              <a:rPr lang="en-US" sz="1350" b="1" dirty="0"/>
              <a:t>10 predictions for the year ahead that could impact those of us in the PR business:</a:t>
            </a:r>
          </a:p>
          <a:p>
            <a:pPr>
              <a:lnSpc>
                <a:spcPct val="130000"/>
              </a:lnSpc>
            </a:pPr>
            <a:endParaRPr lang="en-US" sz="1350" dirty="0"/>
          </a:p>
          <a:p>
            <a:pPr marL="257175" indent="-257175">
              <a:lnSpc>
                <a:spcPct val="130000"/>
              </a:lnSpc>
              <a:buAutoNum type="arabicPeriod"/>
            </a:pPr>
            <a:r>
              <a:rPr lang="en-US" sz="1350" b="1" dirty="0"/>
              <a:t>The technology industry will be in the crosshairs - </a:t>
            </a:r>
            <a:r>
              <a:rPr lang="en-US" sz="1350" dirty="0"/>
              <a:t>The traditional permissive attitude of tech moguls will not suffice. Privacy and security protocols must seen to be defended and also  how innovation will not risk job losses from automation. </a:t>
            </a:r>
          </a:p>
          <a:p>
            <a:pPr marL="257175" indent="-257175">
              <a:lnSpc>
                <a:spcPct val="130000"/>
              </a:lnSpc>
              <a:buAutoNum type="arabicPeriod"/>
            </a:pPr>
            <a:r>
              <a:rPr lang="en-US" sz="1350" b="1" dirty="0"/>
              <a:t>Companies will be tempted to imitate Trump -</a:t>
            </a:r>
            <a:r>
              <a:rPr lang="en-US" sz="1350" dirty="0"/>
              <a:t> Why be subjected to the scrutiny of media when you can go direct to the public? That is a seductive but ultimately flawed concept. Companies should take </a:t>
            </a:r>
            <a:endParaRPr lang="en-US" sz="1350" dirty="0" smtClean="0"/>
          </a:p>
          <a:p>
            <a:pPr marL="257175" indent="-257175">
              <a:lnSpc>
                <a:spcPct val="130000"/>
              </a:lnSpc>
              <a:buAutoNum type="arabicPeriod"/>
            </a:pPr>
            <a:r>
              <a:rPr lang="en-US" sz="1350" b="1" dirty="0" smtClean="0"/>
              <a:t>The </a:t>
            </a:r>
            <a:r>
              <a:rPr lang="en-US" sz="1350" b="1" dirty="0"/>
              <a:t>populist genie Is out of the bottle - </a:t>
            </a:r>
            <a:r>
              <a:rPr lang="en-US" sz="1350" dirty="0"/>
              <a:t>  The primary cause is a shift in mentality from a consumption society advantage of social media’s power to connect, but honor the continued role of media in shaping </a:t>
            </a:r>
            <a:r>
              <a:rPr lang="en-US" sz="1350" dirty="0" smtClean="0"/>
              <a:t>opinion to </a:t>
            </a:r>
            <a:r>
              <a:rPr lang="en-US" sz="1350" dirty="0"/>
              <a:t>one focused on job preservation.</a:t>
            </a:r>
          </a:p>
          <a:p>
            <a:pPr marL="236538" lvl="0" indent="-236538">
              <a:lnSpc>
                <a:spcPct val="130000"/>
              </a:lnSpc>
            </a:pPr>
            <a:r>
              <a:rPr lang="en-US" sz="1350" b="1" dirty="0"/>
              <a:t>4. </a:t>
            </a:r>
            <a:r>
              <a:rPr lang="en-US" sz="1350" b="1" dirty="0" smtClean="0"/>
              <a:t> Local </a:t>
            </a:r>
            <a:r>
              <a:rPr lang="en-US" sz="1350" b="1" dirty="0"/>
              <a:t>will prevail over global.</a:t>
            </a:r>
            <a:r>
              <a:rPr lang="en-US" sz="1350" dirty="0"/>
              <a:t> Brands should underline their local roots, including the farmers who grow the raw materials. Global brands must find local connection through social purpose.</a:t>
            </a:r>
          </a:p>
          <a:p>
            <a:pPr marL="236538" lvl="0" indent="-236538">
              <a:lnSpc>
                <a:spcPct val="130000"/>
              </a:lnSpc>
            </a:pPr>
            <a:r>
              <a:rPr lang="en-US" sz="1350" b="1" dirty="0" smtClean="0"/>
              <a:t>5.  Native </a:t>
            </a:r>
            <a:r>
              <a:rPr lang="en-US" sz="1350" b="1" dirty="0"/>
              <a:t>advertising will have to change to survive. </a:t>
            </a:r>
            <a:r>
              <a:rPr lang="en-US" sz="1350" dirty="0"/>
              <a:t>Clients  will be looking for something a little more </a:t>
            </a:r>
            <a:r>
              <a:rPr lang="en-US" sz="1350" dirty="0" smtClean="0"/>
              <a:t>interesting than written content for in-house advertising </a:t>
            </a:r>
            <a:r>
              <a:rPr lang="en-US" sz="1350" dirty="0"/>
              <a:t>divisions of publications. Rather video and graphic experiences that tell rich but immediate stories through pictures—full-fledged creative campaigns.</a:t>
            </a:r>
          </a:p>
        </p:txBody>
      </p:sp>
    </p:spTree>
    <p:extLst>
      <p:ext uri="{BB962C8B-B14F-4D97-AF65-F5344CB8AC3E}">
        <p14:creationId xmlns:p14="http://schemas.microsoft.com/office/powerpoint/2010/main" val="549683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false"/>
          <p:cNvSpPr>
            <a:spLocks noChangeAspect="1" noChangeArrowheads="1"/>
          </p:cNvSpPr>
          <p:nvPr/>
        </p:nvSpPr>
        <p:spPr bwMode="auto">
          <a:xfrm>
            <a:off x="0" y="857250"/>
            <a:ext cx="228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68580" bIns="34290" anchor="t" anchorCtr="0" upright="1">
            <a:noAutofit/>
          </a:bodyPr>
          <a:lstStyle/>
          <a:p>
            <a:endParaRPr lang="en-US" sz="1350" dirty="0"/>
          </a:p>
        </p:txBody>
      </p:sp>
      <p:sp>
        <p:nvSpPr>
          <p:cNvPr id="4" name="Rectangle 3"/>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dirty="0"/>
          </a:p>
        </p:txBody>
      </p:sp>
      <p:sp>
        <p:nvSpPr>
          <p:cNvPr id="7" name="TextBox 6"/>
          <p:cNvSpPr txBox="1"/>
          <p:nvPr/>
        </p:nvSpPr>
        <p:spPr>
          <a:xfrm>
            <a:off x="1907704" y="971550"/>
            <a:ext cx="5908028" cy="769441"/>
          </a:xfrm>
          <a:prstGeom prst="rect">
            <a:avLst/>
          </a:prstGeom>
          <a:noFill/>
        </p:spPr>
        <p:txBody>
          <a:bodyPr wrap="none" rtlCol="0">
            <a:spAutoFit/>
          </a:bodyPr>
          <a:lstStyle/>
          <a:p>
            <a:r>
              <a:rPr lang="en-US" sz="4400" dirty="0"/>
              <a:t>THE WAY AHEAD IN 2017</a:t>
            </a:r>
            <a:endParaRPr lang="en-ZA" sz="4400" dirty="0"/>
          </a:p>
        </p:txBody>
      </p:sp>
      <p:sp>
        <p:nvSpPr>
          <p:cNvPr id="6" name="TextBox 5"/>
          <p:cNvSpPr txBox="1"/>
          <p:nvPr/>
        </p:nvSpPr>
        <p:spPr>
          <a:xfrm>
            <a:off x="683568" y="1916832"/>
            <a:ext cx="7819753" cy="3311419"/>
          </a:xfrm>
          <a:prstGeom prst="rect">
            <a:avLst/>
          </a:prstGeom>
          <a:noFill/>
        </p:spPr>
        <p:txBody>
          <a:bodyPr wrap="square" rtlCol="0">
            <a:spAutoFit/>
          </a:bodyPr>
          <a:lstStyle/>
          <a:p>
            <a:pPr marL="236538" lvl="1" indent="-236538">
              <a:lnSpc>
                <a:spcPct val="130000"/>
              </a:lnSpc>
            </a:pPr>
            <a:r>
              <a:rPr lang="en-US" sz="1350" b="1" dirty="0"/>
              <a:t>6. </a:t>
            </a:r>
            <a:r>
              <a:rPr lang="en-US" sz="1350" b="1" dirty="0" smtClean="0"/>
              <a:t>  The </a:t>
            </a:r>
            <a:r>
              <a:rPr lang="en-US" sz="1350" b="1" dirty="0"/>
              <a:t>fake news epidemic will continue, for now.</a:t>
            </a:r>
            <a:r>
              <a:rPr lang="en-US" sz="1350" dirty="0"/>
              <a:t> The  current response by Facebook and Google, to cut off </a:t>
            </a:r>
            <a:r>
              <a:rPr lang="en-US" sz="1350" dirty="0" smtClean="0"/>
              <a:t>  ad </a:t>
            </a:r>
            <a:r>
              <a:rPr lang="en-US" sz="1350" dirty="0"/>
              <a:t>sales for purveyors of fake news will not be enough.  Rather what is required is some form of editorial control, to remove the blatantly false and inflammatory , more than likely from mainstream advertisers.</a:t>
            </a:r>
          </a:p>
          <a:p>
            <a:pPr marL="236538" lvl="1" indent="-236538">
              <a:lnSpc>
                <a:spcPct val="130000"/>
              </a:lnSpc>
            </a:pPr>
            <a:r>
              <a:rPr lang="en-US" sz="1350" b="1" dirty="0"/>
              <a:t>7. </a:t>
            </a:r>
            <a:r>
              <a:rPr lang="en-US" sz="1350" b="1" dirty="0" smtClean="0"/>
              <a:t>  New </a:t>
            </a:r>
            <a:r>
              <a:rPr lang="en-US" sz="1350" b="1" dirty="0"/>
              <a:t>voices will fill the void in governance - </a:t>
            </a:r>
            <a:r>
              <a:rPr lang="en-US" sz="1350" dirty="0"/>
              <a:t>employee with passion or expertise will be more influential than celebrities or government regulators. Just as video influencers on YouTube have become the new “go-to” in product categories such as video games or haircare.</a:t>
            </a:r>
          </a:p>
          <a:p>
            <a:pPr marL="236538" lvl="1" indent="-236538">
              <a:lnSpc>
                <a:spcPct val="130000"/>
              </a:lnSpc>
            </a:pPr>
            <a:r>
              <a:rPr lang="en-US" sz="1350" b="1" dirty="0"/>
              <a:t>8. </a:t>
            </a:r>
            <a:r>
              <a:rPr lang="en-US" sz="1350" b="1" dirty="0" smtClean="0"/>
              <a:t> Every </a:t>
            </a:r>
            <a:r>
              <a:rPr lang="en-US" sz="1350" b="1" dirty="0"/>
              <a:t>company must be a media company - </a:t>
            </a:r>
            <a:r>
              <a:rPr lang="en-US" sz="1350" dirty="0"/>
              <a:t>  Identify the influencers and give them the content to move within their own communities; It’s a new means of narrow-casting.</a:t>
            </a:r>
          </a:p>
          <a:p>
            <a:pPr marL="236538" lvl="1" indent="-236538">
              <a:lnSpc>
                <a:spcPct val="130000"/>
              </a:lnSpc>
            </a:pPr>
            <a:r>
              <a:rPr lang="en-US" sz="1350" b="1" dirty="0"/>
              <a:t>9. </a:t>
            </a:r>
            <a:r>
              <a:rPr lang="en-US" sz="1350" b="1" dirty="0" smtClean="0"/>
              <a:t>   Companies </a:t>
            </a:r>
            <a:r>
              <a:rPr lang="en-US" sz="1350" b="1" dirty="0"/>
              <a:t>will reach a new level of transparency.</a:t>
            </a:r>
            <a:r>
              <a:rPr lang="en-US" sz="1350" dirty="0"/>
              <a:t> Tell the truth on your company channels, including side effects and negative comments on service, with a path to improvement. </a:t>
            </a:r>
          </a:p>
          <a:p>
            <a:pPr marL="236538" lvl="1" indent="-236538">
              <a:lnSpc>
                <a:spcPct val="130000"/>
              </a:lnSpc>
            </a:pPr>
            <a:r>
              <a:rPr lang="en-US" sz="1350" b="1" dirty="0"/>
              <a:t>10. </a:t>
            </a:r>
            <a:r>
              <a:rPr lang="en-US" sz="1350" b="1" dirty="0" smtClean="0"/>
              <a:t> Sustainability </a:t>
            </a:r>
            <a:r>
              <a:rPr lang="en-US" sz="1350" b="1" dirty="0"/>
              <a:t>will be led by business. </a:t>
            </a:r>
            <a:r>
              <a:rPr lang="en-US" sz="1350" dirty="0"/>
              <a:t>Global environmental policy will move to the household. This is the year for behavior change by consumers, who will take shorter showers and use cold water wash.</a:t>
            </a:r>
          </a:p>
        </p:txBody>
      </p:sp>
    </p:spTree>
    <p:extLst>
      <p:ext uri="{BB962C8B-B14F-4D97-AF65-F5344CB8AC3E}">
        <p14:creationId xmlns:p14="http://schemas.microsoft.com/office/powerpoint/2010/main" val="10004672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98606" y="624171"/>
            <a:ext cx="2262158" cy="769441"/>
          </a:xfrm>
          <a:prstGeom prst="rect">
            <a:avLst/>
          </a:prstGeom>
          <a:noFill/>
        </p:spPr>
        <p:txBody>
          <a:bodyPr wrap="none" rtlCol="0">
            <a:spAutoFit/>
          </a:bodyPr>
          <a:lstStyle/>
          <a:p>
            <a:r>
              <a:rPr lang="en-ZA" sz="4400" dirty="0">
                <a:cs typeface="Arial" pitchFamily="34" charset="0"/>
              </a:rPr>
              <a:t>CRITERIA</a:t>
            </a:r>
            <a:endParaRPr lang="en-ZA" sz="4400" dirty="0"/>
          </a:p>
        </p:txBody>
      </p:sp>
      <p:sp>
        <p:nvSpPr>
          <p:cNvPr id="8" name="Rounded Rectangle 7"/>
          <p:cNvSpPr/>
          <p:nvPr/>
        </p:nvSpPr>
        <p:spPr>
          <a:xfrm>
            <a:off x="1475656" y="1988840"/>
            <a:ext cx="2790897" cy="575188"/>
          </a:xfrm>
          <a:prstGeom prst="roundRect">
            <a:avLst/>
          </a:prstGeom>
          <a:solidFill>
            <a:schemeClr val="accent6">
              <a:lumMod val="75000"/>
            </a:schemeClr>
          </a:solidFill>
          <a:ln>
            <a:solidFill>
              <a:schemeClr val="bg1"/>
            </a:solidFill>
          </a:ln>
          <a:effectLst>
            <a:innerShdw blurRad="63500" dist="50800" dir="5400000">
              <a:prstClr val="black">
                <a:alpha val="50000"/>
              </a:prstClr>
            </a:inn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cs typeface="Arial" pitchFamily="34" charset="0"/>
              </a:rPr>
              <a:t>Problem/Opportunity </a:t>
            </a:r>
          </a:p>
          <a:p>
            <a:pPr algn="ctr"/>
            <a:r>
              <a:rPr lang="en-US" b="1" dirty="0">
                <a:solidFill>
                  <a:schemeClr val="bg1"/>
                </a:solidFill>
                <a:cs typeface="Arial" pitchFamily="34" charset="0"/>
              </a:rPr>
              <a:t>(10 points)</a:t>
            </a:r>
          </a:p>
        </p:txBody>
      </p:sp>
      <p:sp>
        <p:nvSpPr>
          <p:cNvPr id="9" name="Rounded Rectangle 8"/>
          <p:cNvSpPr/>
          <p:nvPr/>
        </p:nvSpPr>
        <p:spPr>
          <a:xfrm>
            <a:off x="1475656" y="3573016"/>
            <a:ext cx="2763679" cy="575188"/>
          </a:xfrm>
          <a:prstGeom prst="roundRect">
            <a:avLst/>
          </a:prstGeom>
          <a:solidFill>
            <a:schemeClr val="accent6">
              <a:lumMod val="75000"/>
            </a:schemeClr>
          </a:solidFill>
          <a:ln>
            <a:solidFill>
              <a:schemeClr val="bg1"/>
            </a:solidFill>
          </a:ln>
          <a:effectLst>
            <a:innerShdw blurRad="63500" dist="50800" dir="8100000">
              <a:prstClr val="black">
                <a:alpha val="50000"/>
              </a:prstClr>
            </a:innerShdw>
          </a:effectLst>
          <a:scene3d>
            <a:camera prst="obliqueTopRight"/>
            <a:lightRig rig="threePt" dir="t"/>
          </a:scene3d>
          <a:sp3d contourW="12700">
            <a:bevelT/>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Planning (25 points)</a:t>
            </a:r>
          </a:p>
        </p:txBody>
      </p:sp>
      <p:sp>
        <p:nvSpPr>
          <p:cNvPr id="10" name="Rounded Rectangle 9"/>
          <p:cNvSpPr/>
          <p:nvPr/>
        </p:nvSpPr>
        <p:spPr>
          <a:xfrm>
            <a:off x="1475656" y="4365104"/>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Execution (25 points)</a:t>
            </a:r>
          </a:p>
        </p:txBody>
      </p:sp>
      <p:sp>
        <p:nvSpPr>
          <p:cNvPr id="11" name="Rounded Rectangle 10"/>
          <p:cNvSpPr/>
          <p:nvPr/>
        </p:nvSpPr>
        <p:spPr>
          <a:xfrm>
            <a:off x="1475656" y="5157192"/>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Evaluation (25 points)</a:t>
            </a:r>
          </a:p>
        </p:txBody>
      </p:sp>
      <p:sp>
        <p:nvSpPr>
          <p:cNvPr id="12" name="TextBox 11"/>
          <p:cNvSpPr txBox="1"/>
          <p:nvPr/>
        </p:nvSpPr>
        <p:spPr>
          <a:xfrm>
            <a:off x="2077085" y="1393612"/>
            <a:ext cx="1266822" cy="523220"/>
          </a:xfrm>
          <a:prstGeom prst="rect">
            <a:avLst/>
          </a:prstGeom>
          <a:noFill/>
        </p:spPr>
        <p:txBody>
          <a:bodyPr wrap="none" rtlCol="0">
            <a:spAutoFit/>
          </a:bodyPr>
          <a:lstStyle/>
          <a:p>
            <a:r>
              <a:rPr lang="en-ZA" sz="2800" b="1" dirty="0"/>
              <a:t>Sectors</a:t>
            </a:r>
            <a:endParaRPr lang="en-US" sz="2800" b="1" dirty="0"/>
          </a:p>
        </p:txBody>
      </p:sp>
      <p:sp>
        <p:nvSpPr>
          <p:cNvPr id="13" name="Rounded Rectangle 12"/>
          <p:cNvSpPr/>
          <p:nvPr/>
        </p:nvSpPr>
        <p:spPr>
          <a:xfrm>
            <a:off x="1475656" y="2780928"/>
            <a:ext cx="2763679" cy="575188"/>
          </a:xfrm>
          <a:prstGeom prst="roundRect">
            <a:avLst/>
          </a:prstGeom>
          <a:solidFill>
            <a:schemeClr val="accent6">
              <a:lumMod val="75000"/>
            </a:schemeClr>
          </a:solidFill>
          <a:ln>
            <a:solidFill>
              <a:schemeClr val="bg1"/>
            </a:solidFill>
          </a:ln>
          <a:effectLst>
            <a:innerShdw blurRad="63500" dist="50800" dir="8100000">
              <a:prstClr val="black">
                <a:alpha val="50000"/>
              </a:prstClr>
            </a:innerShdw>
          </a:effectLst>
          <a:scene3d>
            <a:camera prst="obliqueTopRight"/>
            <a:lightRig rig="threePt" dir="t"/>
          </a:scene3d>
          <a:sp3d contourW="12700">
            <a:bevelT/>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white"/>
                </a:solidFill>
                <a:latin typeface="Arial" pitchFamily="34" charset="0"/>
                <a:cs typeface="Arial" pitchFamily="34" charset="0"/>
              </a:rPr>
              <a:t>Research (15 points)</a:t>
            </a:r>
          </a:p>
        </p:txBody>
      </p:sp>
      <p:sp>
        <p:nvSpPr>
          <p:cNvPr id="14" name="Rounded Rectangle 13"/>
          <p:cNvSpPr/>
          <p:nvPr/>
        </p:nvSpPr>
        <p:spPr>
          <a:xfrm>
            <a:off x="5076056" y="1988840"/>
            <a:ext cx="2790897"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cs typeface="Arial" pitchFamily="34" charset="0"/>
              </a:rPr>
              <a:t>Problem/Opportunity </a:t>
            </a:r>
          </a:p>
          <a:p>
            <a:pPr algn="ctr"/>
            <a:r>
              <a:rPr lang="en-US" b="1" dirty="0">
                <a:solidFill>
                  <a:schemeClr val="bg1"/>
                </a:solidFill>
                <a:cs typeface="Arial" pitchFamily="34" charset="0"/>
              </a:rPr>
              <a:t>(10 points)</a:t>
            </a:r>
          </a:p>
        </p:txBody>
      </p:sp>
      <p:sp>
        <p:nvSpPr>
          <p:cNvPr id="15" name="Rounded Rectangle 14"/>
          <p:cNvSpPr/>
          <p:nvPr/>
        </p:nvSpPr>
        <p:spPr>
          <a:xfrm>
            <a:off x="5076056" y="3573016"/>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latin typeface="Arial" pitchFamily="34" charset="0"/>
                <a:cs typeface="Arial" pitchFamily="34" charset="0"/>
              </a:rPr>
              <a:t>Planning (25 points)</a:t>
            </a:r>
          </a:p>
        </p:txBody>
      </p:sp>
      <p:sp>
        <p:nvSpPr>
          <p:cNvPr id="16" name="Rounded Rectangle 15"/>
          <p:cNvSpPr/>
          <p:nvPr/>
        </p:nvSpPr>
        <p:spPr>
          <a:xfrm>
            <a:off x="5076056" y="4365104"/>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Execution (25 points)</a:t>
            </a:r>
          </a:p>
        </p:txBody>
      </p:sp>
      <p:sp>
        <p:nvSpPr>
          <p:cNvPr id="17" name="Rounded Rectangle 16"/>
          <p:cNvSpPr/>
          <p:nvPr/>
        </p:nvSpPr>
        <p:spPr>
          <a:xfrm>
            <a:off x="5076056" y="5157192"/>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Evaluation (25 points)</a:t>
            </a:r>
          </a:p>
        </p:txBody>
      </p:sp>
      <p:sp>
        <p:nvSpPr>
          <p:cNvPr id="18" name="Rounded Rectangle 17"/>
          <p:cNvSpPr/>
          <p:nvPr/>
        </p:nvSpPr>
        <p:spPr>
          <a:xfrm>
            <a:off x="5076056" y="2780928"/>
            <a:ext cx="2763679" cy="575188"/>
          </a:xfrm>
          <a:prstGeom prst="roundRect">
            <a:avLst/>
          </a:prstGeom>
          <a:solidFill>
            <a:schemeClr val="accent6">
              <a:lumMod val="75000"/>
            </a:schemeClr>
          </a:solidFill>
          <a:ln>
            <a:solidFill>
              <a:schemeClr val="bg1"/>
            </a:solidFill>
          </a:ln>
          <a:effectLst>
            <a:innerShdw blurRad="63500" dist="50800" dir="18900000">
              <a:prstClr val="black">
                <a:alpha val="50000"/>
              </a:prstClr>
            </a:innerShdw>
          </a:effectLst>
          <a:scene3d>
            <a:camera prst="obliqueTopRight"/>
            <a:lightRig rig="threePt" dir="t"/>
          </a:scene3d>
          <a:sp3d contourW="12700">
            <a:bevelT w="152400" h="50800" prst="softRound"/>
            <a:bevelB/>
            <a:contourClr>
              <a:schemeClr val="tx2">
                <a:lumMod val="40000"/>
                <a:lumOff val="60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cs typeface="Arial" pitchFamily="34" charset="0"/>
              </a:rPr>
              <a:t>Research (15 points)</a:t>
            </a:r>
          </a:p>
        </p:txBody>
      </p:sp>
      <p:sp>
        <p:nvSpPr>
          <p:cNvPr id="7" name="TextBox 6"/>
          <p:cNvSpPr txBox="1"/>
          <p:nvPr/>
        </p:nvSpPr>
        <p:spPr>
          <a:xfrm>
            <a:off x="5715463" y="1393612"/>
            <a:ext cx="1512081" cy="523220"/>
          </a:xfrm>
          <a:prstGeom prst="rect">
            <a:avLst/>
          </a:prstGeom>
          <a:noFill/>
        </p:spPr>
        <p:txBody>
          <a:bodyPr wrap="none" rtlCol="0">
            <a:spAutoFit/>
          </a:bodyPr>
          <a:lstStyle/>
          <a:p>
            <a:r>
              <a:rPr lang="en-ZA" sz="2800" b="1" dirty="0"/>
              <a:t>Practices</a:t>
            </a:r>
          </a:p>
        </p:txBody>
      </p:sp>
    </p:spTree>
    <p:extLst>
      <p:ext uri="{BB962C8B-B14F-4D97-AF65-F5344CB8AC3E}">
        <p14:creationId xmlns:p14="http://schemas.microsoft.com/office/powerpoint/2010/main" val="417171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9672" y="1075383"/>
            <a:ext cx="6234335" cy="769441"/>
          </a:xfrm>
          <a:prstGeom prst="rect">
            <a:avLst/>
          </a:prstGeom>
          <a:noFill/>
        </p:spPr>
        <p:txBody>
          <a:bodyPr wrap="none" rtlCol="0">
            <a:spAutoFit/>
          </a:bodyPr>
          <a:lstStyle/>
          <a:p>
            <a:r>
              <a:rPr lang="en-ZA" sz="4400" dirty="0" smtClean="0">
                <a:solidFill>
                  <a:schemeClr val="tx1">
                    <a:lumMod val="85000"/>
                    <a:lumOff val="15000"/>
                  </a:schemeClr>
                </a:solidFill>
                <a:effectLst/>
                <a:cs typeface="Arial" pitchFamily="34" charset="0"/>
              </a:rPr>
              <a:t>PROBLEM/OPPORTUNITY</a:t>
            </a:r>
            <a:endParaRPr lang="en-ZA" sz="4400" dirty="0"/>
          </a:p>
        </p:txBody>
      </p:sp>
      <p:sp>
        <p:nvSpPr>
          <p:cNvPr id="5" name="TextBox 4"/>
          <p:cNvSpPr txBox="1"/>
          <p:nvPr/>
        </p:nvSpPr>
        <p:spPr>
          <a:xfrm>
            <a:off x="899592" y="1844824"/>
            <a:ext cx="184731" cy="369332"/>
          </a:xfrm>
          <a:prstGeom prst="rect">
            <a:avLst/>
          </a:prstGeom>
          <a:noFill/>
        </p:spPr>
        <p:txBody>
          <a:bodyPr wrap="none" rtlCol="0">
            <a:spAutoFit/>
          </a:bodyPr>
          <a:lstStyle/>
          <a:p>
            <a:endParaRPr lang="en-ZA" dirty="0"/>
          </a:p>
        </p:txBody>
      </p:sp>
      <p:sp>
        <p:nvSpPr>
          <p:cNvPr id="7" name="Content Placeholder 2"/>
          <p:cNvSpPr txBox="1">
            <a:spLocks/>
          </p:cNvSpPr>
          <p:nvPr/>
        </p:nvSpPr>
        <p:spPr>
          <a:xfrm>
            <a:off x="991957" y="2183696"/>
            <a:ext cx="7704856" cy="29523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68288" indent="-268288">
              <a:buClr>
                <a:schemeClr val="tx1">
                  <a:lumMod val="85000"/>
                  <a:lumOff val="15000"/>
                </a:schemeClr>
              </a:buClr>
            </a:pPr>
            <a:r>
              <a:rPr lang="en-US" sz="1600" dirty="0">
                <a:solidFill>
                  <a:schemeClr val="tx1">
                    <a:lumMod val="85000"/>
                    <a:lumOff val="15000"/>
                  </a:schemeClr>
                </a:solidFill>
                <a:cs typeface="Arial" panose="020B0604020202020204" pitchFamily="34" charset="0"/>
              </a:rPr>
              <a:t>Nature of the company or institution for which the programme was conducted</a:t>
            </a:r>
          </a:p>
          <a:p>
            <a:pPr marL="268288" indent="-268288">
              <a:buClr>
                <a:schemeClr val="tx1">
                  <a:lumMod val="85000"/>
                  <a:lumOff val="15000"/>
                </a:schemeClr>
              </a:buClr>
            </a:pPr>
            <a:r>
              <a:rPr lang="en-ZA" sz="1600" dirty="0">
                <a:solidFill>
                  <a:schemeClr val="tx1">
                    <a:lumMod val="85000"/>
                    <a:lumOff val="15000"/>
                  </a:schemeClr>
                </a:solidFill>
                <a:cs typeface="Arial" panose="020B0604020202020204" pitchFamily="34" charset="0"/>
              </a:rPr>
              <a:t>Specific problem or opportunity addressed by the programme</a:t>
            </a:r>
          </a:p>
          <a:p>
            <a:pPr marL="268288" indent="-268288">
              <a:buClr>
                <a:schemeClr val="tx1">
                  <a:lumMod val="85000"/>
                  <a:lumOff val="15000"/>
                </a:schemeClr>
              </a:buClr>
            </a:pPr>
            <a:r>
              <a:rPr lang="en-ZA" sz="1600" dirty="0">
                <a:solidFill>
                  <a:schemeClr val="tx1">
                    <a:lumMod val="85000"/>
                    <a:lumOff val="15000"/>
                  </a:schemeClr>
                </a:solidFill>
                <a:cs typeface="Arial" panose="020B0604020202020204" pitchFamily="34" charset="0"/>
              </a:rPr>
              <a:t>Geographical area in the programme was conducted</a:t>
            </a:r>
          </a:p>
          <a:p>
            <a:pPr marL="268288" indent="-268288">
              <a:buClr>
                <a:schemeClr val="tx1">
                  <a:lumMod val="85000"/>
                  <a:lumOff val="15000"/>
                </a:schemeClr>
              </a:buClr>
            </a:pPr>
            <a:endParaRPr lang="en-ZA" sz="1600" dirty="0">
              <a:solidFill>
                <a:schemeClr val="tx1">
                  <a:lumMod val="85000"/>
                  <a:lumOff val="15000"/>
                </a:schemeClr>
              </a:solidFill>
              <a:cs typeface="Arial" panose="020B0604020202020204" pitchFamily="34" charset="0"/>
            </a:endParaRPr>
          </a:p>
          <a:p>
            <a:pPr marL="268288" indent="-268288">
              <a:buClr>
                <a:schemeClr val="tx1">
                  <a:lumMod val="85000"/>
                  <a:lumOff val="15000"/>
                </a:schemeClr>
              </a:buClr>
              <a:buFont typeface="Arial" pitchFamily="34" charset="0"/>
              <a:buNone/>
            </a:pPr>
            <a:r>
              <a:rPr lang="en-ZA" sz="1600" b="1" dirty="0">
                <a:solidFill>
                  <a:schemeClr val="tx1">
                    <a:lumMod val="85000"/>
                    <a:lumOff val="15000"/>
                  </a:schemeClr>
                </a:solidFill>
                <a:cs typeface="Arial" panose="020B0604020202020204" pitchFamily="34" charset="0"/>
              </a:rPr>
              <a:t> </a:t>
            </a:r>
            <a:r>
              <a:rPr lang="en-ZA" sz="2000" b="1" dirty="0">
                <a:solidFill>
                  <a:schemeClr val="tx1">
                    <a:lumMod val="85000"/>
                    <a:lumOff val="15000"/>
                  </a:schemeClr>
                </a:solidFill>
                <a:cs typeface="Arial" panose="020B0604020202020204" pitchFamily="34" charset="0"/>
              </a:rPr>
              <a:t>Tips</a:t>
            </a:r>
          </a:p>
          <a:p>
            <a:pPr marL="268288" indent="-268288">
              <a:buClr>
                <a:schemeClr val="tx1">
                  <a:lumMod val="85000"/>
                  <a:lumOff val="15000"/>
                </a:schemeClr>
              </a:buClr>
            </a:pPr>
            <a:r>
              <a:rPr lang="en-ZA" sz="1600" dirty="0">
                <a:solidFill>
                  <a:schemeClr val="tx1">
                    <a:lumMod val="85000"/>
                    <a:lumOff val="15000"/>
                  </a:schemeClr>
                </a:solidFill>
                <a:cs typeface="Arial" panose="020B0604020202020204" pitchFamily="34" charset="0"/>
              </a:rPr>
              <a:t>Do they understand the business, what </a:t>
            </a:r>
            <a:r>
              <a:rPr lang="en-ZA" sz="1600" dirty="0" smtClean="0">
                <a:solidFill>
                  <a:schemeClr val="tx1">
                    <a:lumMod val="85000"/>
                    <a:lumOff val="15000"/>
                  </a:schemeClr>
                </a:solidFill>
                <a:cs typeface="Arial" panose="020B0604020202020204" pitchFamily="34" charset="0"/>
              </a:rPr>
              <a:t>their  </a:t>
            </a:r>
            <a:r>
              <a:rPr lang="en-ZA" sz="1600" dirty="0">
                <a:solidFill>
                  <a:schemeClr val="tx1">
                    <a:lumMod val="85000"/>
                    <a:lumOff val="15000"/>
                  </a:schemeClr>
                </a:solidFill>
                <a:cs typeface="Arial" panose="020B0604020202020204" pitchFamily="34" charset="0"/>
              </a:rPr>
              <a:t>problems, </a:t>
            </a:r>
            <a:br>
              <a:rPr lang="en-ZA" sz="1600" dirty="0">
                <a:solidFill>
                  <a:schemeClr val="tx1">
                    <a:lumMod val="85000"/>
                    <a:lumOff val="15000"/>
                  </a:schemeClr>
                </a:solidFill>
                <a:cs typeface="Arial" panose="020B0604020202020204" pitchFamily="34" charset="0"/>
              </a:rPr>
            </a:br>
            <a:r>
              <a:rPr lang="en-ZA" sz="1600" dirty="0">
                <a:solidFill>
                  <a:schemeClr val="tx1">
                    <a:lumMod val="85000"/>
                    <a:lumOff val="15000"/>
                  </a:schemeClr>
                </a:solidFill>
                <a:cs typeface="Arial" panose="020B0604020202020204" pitchFamily="34" charset="0"/>
              </a:rPr>
              <a:t>challenges and opportunities are?</a:t>
            </a:r>
          </a:p>
          <a:p>
            <a:pPr marL="268288" indent="-268288">
              <a:buClr>
                <a:schemeClr val="tx1">
                  <a:lumMod val="85000"/>
                  <a:lumOff val="15000"/>
                </a:schemeClr>
              </a:buClr>
            </a:pPr>
            <a:r>
              <a:rPr lang="en-ZA" sz="1600" dirty="0">
                <a:solidFill>
                  <a:schemeClr val="tx1">
                    <a:lumMod val="85000"/>
                    <a:lumOff val="15000"/>
                  </a:schemeClr>
                </a:solidFill>
                <a:cs typeface="Arial" panose="020B0604020202020204" pitchFamily="34" charset="0"/>
              </a:rPr>
              <a:t>Do they refer to competitors and other markets?</a:t>
            </a:r>
          </a:p>
          <a:p>
            <a:pPr marL="268288" indent="-268288">
              <a:buClr>
                <a:schemeClr val="tx1">
                  <a:lumMod val="85000"/>
                  <a:lumOff val="15000"/>
                </a:schemeClr>
              </a:buClr>
            </a:pPr>
            <a:r>
              <a:rPr lang="en-ZA" sz="1600" dirty="0">
                <a:solidFill>
                  <a:schemeClr val="tx1">
                    <a:lumMod val="85000"/>
                    <a:lumOff val="15000"/>
                  </a:schemeClr>
                </a:solidFill>
                <a:cs typeface="Arial" panose="020B0604020202020204" pitchFamily="34" charset="0"/>
              </a:rPr>
              <a:t>Critical to formulate an effective campaign</a:t>
            </a:r>
            <a:endParaRPr lang="en-ZA" sz="1600" dirty="0">
              <a:solidFill>
                <a:srgbClr val="572314"/>
              </a:solidFill>
            </a:endParaRPr>
          </a:p>
        </p:txBody>
      </p:sp>
    </p:spTree>
    <p:extLst>
      <p:ext uri="{BB962C8B-B14F-4D97-AF65-F5344CB8AC3E}">
        <p14:creationId xmlns:p14="http://schemas.microsoft.com/office/powerpoint/2010/main" val="163826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2198" y="1196752"/>
            <a:ext cx="2615973" cy="769441"/>
          </a:xfrm>
          <a:prstGeom prst="rect">
            <a:avLst/>
          </a:prstGeom>
          <a:noFill/>
        </p:spPr>
        <p:txBody>
          <a:bodyPr wrap="none" rtlCol="0">
            <a:spAutoFit/>
          </a:bodyPr>
          <a:lstStyle/>
          <a:p>
            <a:r>
              <a:rPr lang="en-ZA" sz="4400" dirty="0">
                <a:solidFill>
                  <a:schemeClr val="tx1">
                    <a:lumMod val="85000"/>
                    <a:lumOff val="15000"/>
                  </a:schemeClr>
                </a:solidFill>
                <a:effectLst/>
                <a:cs typeface="Arial" pitchFamily="34" charset="0"/>
              </a:rPr>
              <a:t>RESEARCH</a:t>
            </a:r>
            <a:endParaRPr lang="en-ZA" sz="4400" dirty="0"/>
          </a:p>
        </p:txBody>
      </p:sp>
      <p:sp>
        <p:nvSpPr>
          <p:cNvPr id="7" name="TextBox 6"/>
          <p:cNvSpPr txBox="1"/>
          <p:nvPr/>
        </p:nvSpPr>
        <p:spPr>
          <a:xfrm>
            <a:off x="1631765" y="2348880"/>
            <a:ext cx="6052811" cy="2860783"/>
          </a:xfrm>
          <a:prstGeom prst="rect">
            <a:avLst/>
          </a:prstGeom>
          <a:noFill/>
        </p:spPr>
        <p:txBody>
          <a:bodyPr wrap="none" rtlCol="0">
            <a:spAutoFit/>
          </a:bodyPr>
          <a:lstStyle/>
          <a:p>
            <a:pPr marL="285750" indent="-285750">
              <a:lnSpc>
                <a:spcPct val="130000"/>
              </a:lnSpc>
              <a:buClr>
                <a:schemeClr val="tx1">
                  <a:lumMod val="85000"/>
                  <a:lumOff val="15000"/>
                </a:schemeClr>
              </a:buClr>
              <a:buSzPct val="124000"/>
              <a:buFont typeface="Arial" panose="020B0604020202020204" pitchFamily="34" charset="0"/>
              <a:buChar char="•"/>
            </a:pPr>
            <a:r>
              <a:rPr lang="en-ZA" sz="2000" dirty="0">
                <a:solidFill>
                  <a:schemeClr val="tx1">
                    <a:lumMod val="85000"/>
                    <a:lumOff val="15000"/>
                  </a:schemeClr>
                </a:solidFill>
                <a:cs typeface="Arial" pitchFamily="34" charset="0"/>
              </a:rPr>
              <a:t>The type – desktop, library, perception studies</a:t>
            </a:r>
          </a:p>
          <a:p>
            <a:pPr marL="285750" indent="-285750">
              <a:lnSpc>
                <a:spcPct val="130000"/>
              </a:lnSpc>
              <a:buClr>
                <a:schemeClr val="tx1">
                  <a:lumMod val="85000"/>
                  <a:lumOff val="15000"/>
                </a:schemeClr>
              </a:buClr>
              <a:buSzPct val="124000"/>
              <a:buFont typeface="Arial" panose="020B0604020202020204" pitchFamily="34" charset="0"/>
              <a:buChar char="•"/>
            </a:pPr>
            <a:r>
              <a:rPr lang="en-ZA" sz="2000" dirty="0">
                <a:solidFill>
                  <a:schemeClr val="tx1">
                    <a:lumMod val="85000"/>
                    <a:lumOff val="15000"/>
                  </a:schemeClr>
                </a:solidFill>
                <a:cs typeface="Arial" pitchFamily="34" charset="0"/>
              </a:rPr>
              <a:t>Key insights</a:t>
            </a:r>
          </a:p>
          <a:p>
            <a:pPr>
              <a:lnSpc>
                <a:spcPct val="130000"/>
              </a:lnSpc>
              <a:buClr>
                <a:schemeClr val="tx1">
                  <a:lumMod val="85000"/>
                  <a:lumOff val="15000"/>
                </a:schemeClr>
              </a:buClr>
              <a:buSzPct val="124000"/>
            </a:pPr>
            <a:endParaRPr lang="en-ZA" sz="2000" dirty="0">
              <a:solidFill>
                <a:schemeClr val="tx1">
                  <a:lumMod val="85000"/>
                  <a:lumOff val="15000"/>
                </a:schemeClr>
              </a:solidFill>
              <a:cs typeface="Arial" pitchFamily="34" charset="0"/>
            </a:endParaRPr>
          </a:p>
          <a:p>
            <a:pPr>
              <a:lnSpc>
                <a:spcPct val="130000"/>
              </a:lnSpc>
              <a:buClr>
                <a:schemeClr val="tx1">
                  <a:lumMod val="85000"/>
                  <a:lumOff val="15000"/>
                </a:schemeClr>
              </a:buClr>
              <a:buSzPct val="124000"/>
            </a:pPr>
            <a:r>
              <a:rPr lang="en-ZA" sz="2000" b="1" dirty="0">
                <a:solidFill>
                  <a:schemeClr val="tx1">
                    <a:lumMod val="85000"/>
                    <a:lumOff val="15000"/>
                  </a:schemeClr>
                </a:solidFill>
                <a:cs typeface="Arial" pitchFamily="34" charset="0"/>
              </a:rPr>
              <a:t>Tips</a:t>
            </a:r>
          </a:p>
          <a:p>
            <a:pPr marL="285750" indent="-285750">
              <a:lnSpc>
                <a:spcPct val="130000"/>
              </a:lnSpc>
              <a:buClr>
                <a:schemeClr val="tx1">
                  <a:lumMod val="85000"/>
                  <a:lumOff val="15000"/>
                </a:schemeClr>
              </a:buClr>
              <a:buSzPct val="124000"/>
              <a:buFont typeface="Arial" panose="020B0604020202020204" pitchFamily="34" charset="0"/>
              <a:buChar char="•"/>
            </a:pPr>
            <a:r>
              <a:rPr lang="en-ZA" sz="2000" dirty="0">
                <a:solidFill>
                  <a:schemeClr val="tx1">
                    <a:lumMod val="85000"/>
                    <a:lumOff val="15000"/>
                  </a:schemeClr>
                </a:solidFill>
                <a:cs typeface="Arial" pitchFamily="34" charset="0"/>
              </a:rPr>
              <a:t>Relevancy</a:t>
            </a:r>
          </a:p>
          <a:p>
            <a:pPr marL="285750" indent="-285750">
              <a:lnSpc>
                <a:spcPct val="130000"/>
              </a:lnSpc>
              <a:buClr>
                <a:schemeClr val="tx1">
                  <a:lumMod val="85000"/>
                  <a:lumOff val="15000"/>
                </a:schemeClr>
              </a:buClr>
              <a:buSzPct val="124000"/>
              <a:buFont typeface="Arial" panose="020B0604020202020204" pitchFamily="34" charset="0"/>
              <a:buChar char="•"/>
            </a:pPr>
            <a:r>
              <a:rPr lang="en-ZA" sz="2000" dirty="0">
                <a:solidFill>
                  <a:schemeClr val="tx1">
                    <a:lumMod val="85000"/>
                    <a:lumOff val="15000"/>
                  </a:schemeClr>
                </a:solidFill>
                <a:cs typeface="Arial" pitchFamily="34" charset="0"/>
              </a:rPr>
              <a:t>Quality</a:t>
            </a:r>
          </a:p>
          <a:p>
            <a:pPr marL="285750" indent="-285750">
              <a:lnSpc>
                <a:spcPct val="130000"/>
              </a:lnSpc>
              <a:buClr>
                <a:schemeClr val="tx1">
                  <a:lumMod val="85000"/>
                  <a:lumOff val="15000"/>
                </a:schemeClr>
              </a:buClr>
              <a:buSzPct val="124000"/>
              <a:buFont typeface="Arial" panose="020B0604020202020204" pitchFamily="34" charset="0"/>
              <a:buChar char="•"/>
            </a:pPr>
            <a:r>
              <a:rPr lang="en-ZA" sz="2000" dirty="0">
                <a:solidFill>
                  <a:schemeClr val="tx1">
                    <a:lumMod val="85000"/>
                    <a:lumOff val="15000"/>
                  </a:schemeClr>
                </a:solidFill>
                <a:cs typeface="Arial" pitchFamily="34" charset="0"/>
              </a:rPr>
              <a:t>Have they used key insights to formulate campaign?   </a:t>
            </a:r>
          </a:p>
        </p:txBody>
      </p:sp>
    </p:spTree>
    <p:extLst>
      <p:ext uri="{BB962C8B-B14F-4D97-AF65-F5344CB8AC3E}">
        <p14:creationId xmlns:p14="http://schemas.microsoft.com/office/powerpoint/2010/main" val="3648638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548680"/>
            <a:ext cx="184731" cy="369332"/>
          </a:xfrm>
          <a:prstGeom prst="rect">
            <a:avLst/>
          </a:prstGeom>
          <a:noFill/>
        </p:spPr>
        <p:txBody>
          <a:bodyPr wrap="none" rtlCol="0">
            <a:spAutoFit/>
          </a:bodyPr>
          <a:lstStyle/>
          <a:p>
            <a:endParaRPr lang="en-ZA" dirty="0"/>
          </a:p>
        </p:txBody>
      </p:sp>
      <p:sp>
        <p:nvSpPr>
          <p:cNvPr id="5" name="TextBox 4"/>
          <p:cNvSpPr txBox="1"/>
          <p:nvPr/>
        </p:nvSpPr>
        <p:spPr>
          <a:xfrm>
            <a:off x="323528" y="1772816"/>
            <a:ext cx="309700" cy="523220"/>
          </a:xfrm>
          <a:prstGeom prst="rect">
            <a:avLst/>
          </a:prstGeom>
          <a:noFill/>
        </p:spPr>
        <p:txBody>
          <a:bodyPr wrap="none" rtlCol="0">
            <a:spAutoFit/>
          </a:bodyPr>
          <a:lstStyle/>
          <a:p>
            <a:pPr lvl="0">
              <a:buClr>
                <a:srgbClr val="572314"/>
              </a:buClr>
              <a:buFont typeface="Arial" panose="020B0604020202020204" pitchFamily="34" charset="0"/>
              <a:buChar char="•"/>
            </a:pPr>
            <a:endParaRPr lang="en-US" sz="2800" b="1"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6" name="TextBox 5"/>
          <p:cNvSpPr txBox="1"/>
          <p:nvPr/>
        </p:nvSpPr>
        <p:spPr>
          <a:xfrm>
            <a:off x="2085279" y="733346"/>
            <a:ext cx="3024336" cy="769441"/>
          </a:xfrm>
          <a:prstGeom prst="rect">
            <a:avLst/>
          </a:prstGeom>
          <a:noFill/>
        </p:spPr>
        <p:txBody>
          <a:bodyPr wrap="square" rtlCol="0">
            <a:spAutoFit/>
          </a:bodyPr>
          <a:lstStyle/>
          <a:p>
            <a:r>
              <a:rPr lang="en-ZA" sz="4400" dirty="0">
                <a:solidFill>
                  <a:schemeClr val="tx1">
                    <a:lumMod val="85000"/>
                    <a:lumOff val="15000"/>
                  </a:schemeClr>
                </a:solidFill>
                <a:effectLst/>
                <a:cs typeface="Arial" pitchFamily="34" charset="0"/>
              </a:rPr>
              <a:t>PLANNING</a:t>
            </a:r>
            <a:endParaRPr lang="en-ZA" sz="4400" dirty="0"/>
          </a:p>
        </p:txBody>
      </p:sp>
      <p:sp>
        <p:nvSpPr>
          <p:cNvPr id="7" name="TextBox 6"/>
          <p:cNvSpPr txBox="1"/>
          <p:nvPr/>
        </p:nvSpPr>
        <p:spPr>
          <a:xfrm>
            <a:off x="971600" y="1393299"/>
            <a:ext cx="7272808" cy="4826193"/>
          </a:xfrm>
          <a:prstGeom prst="rect">
            <a:avLst/>
          </a:prstGeom>
          <a:noFill/>
        </p:spPr>
        <p:txBody>
          <a:bodyPr wrap="square" rtlCol="0">
            <a:spAutoFit/>
          </a:bodyPr>
          <a:lstStyle/>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Objectives – with measurable criteria</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Target audiences and actions desired of them</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Messages to be communicated to the public</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Communication channels</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Communication vehicles</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Action taken to consult with management to secure support for the</a:t>
            </a:r>
          </a:p>
          <a:p>
            <a:pPr>
              <a:lnSpc>
                <a:spcPct val="130000"/>
              </a:lnSpc>
              <a:buClr>
                <a:schemeClr val="tx1">
                  <a:lumMod val="85000"/>
                  <a:lumOff val="15000"/>
                </a:schemeClr>
              </a:buClr>
              <a:buSzPct val="120000"/>
            </a:pPr>
            <a:r>
              <a:rPr lang="en-ZA" sz="1700" dirty="0" smtClean="0">
                <a:solidFill>
                  <a:schemeClr val="tx1">
                    <a:lumMod val="85000"/>
                    <a:lumOff val="15000"/>
                  </a:schemeClr>
                </a:solidFill>
                <a:cs typeface="Arial" pitchFamily="34" charset="0"/>
              </a:rPr>
              <a:t>      </a:t>
            </a:r>
            <a:r>
              <a:rPr lang="en-ZA" sz="1700" dirty="0">
                <a:solidFill>
                  <a:schemeClr val="tx1">
                    <a:lumMod val="85000"/>
                    <a:lumOff val="15000"/>
                  </a:schemeClr>
                </a:solidFill>
                <a:cs typeface="Arial" pitchFamily="34" charset="0"/>
              </a:rPr>
              <a:t>campaign</a:t>
            </a:r>
          </a:p>
          <a:p>
            <a:pPr>
              <a:lnSpc>
                <a:spcPct val="130000"/>
              </a:lnSpc>
              <a:buClr>
                <a:schemeClr val="tx1">
                  <a:lumMod val="85000"/>
                  <a:lumOff val="15000"/>
                </a:schemeClr>
              </a:buClr>
              <a:buSzPct val="120000"/>
            </a:pPr>
            <a:r>
              <a:rPr lang="en-ZA" sz="1700" b="1" dirty="0" smtClean="0">
                <a:solidFill>
                  <a:schemeClr val="tx1">
                    <a:lumMod val="85000"/>
                    <a:lumOff val="15000"/>
                  </a:schemeClr>
                </a:solidFill>
                <a:cs typeface="Arial" pitchFamily="34" charset="0"/>
              </a:rPr>
              <a:t>Tips</a:t>
            </a:r>
            <a:endParaRPr lang="en-ZA" sz="1700" b="1" dirty="0">
              <a:solidFill>
                <a:schemeClr val="tx1">
                  <a:lumMod val="85000"/>
                  <a:lumOff val="15000"/>
                </a:schemeClr>
              </a:solidFill>
              <a:cs typeface="Arial" pitchFamily="34" charset="0"/>
            </a:endParaRP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Measurement</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Relevancy</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Quality of messages</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Variety and effective channels and vehicles</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Strategic thought </a:t>
            </a:r>
          </a:p>
          <a:p>
            <a:pPr marL="285750" indent="-285750">
              <a:lnSpc>
                <a:spcPct val="130000"/>
              </a:lnSpc>
              <a:buClr>
                <a:schemeClr val="tx1">
                  <a:lumMod val="85000"/>
                  <a:lumOff val="15000"/>
                </a:schemeClr>
              </a:buClr>
              <a:buSzPct val="120000"/>
              <a:buFont typeface="Arial" panose="020B0604020202020204" pitchFamily="34" charset="0"/>
              <a:buChar char="•"/>
            </a:pPr>
            <a:r>
              <a:rPr lang="en-ZA" sz="1700" dirty="0">
                <a:solidFill>
                  <a:schemeClr val="tx1">
                    <a:lumMod val="85000"/>
                    <a:lumOff val="15000"/>
                  </a:schemeClr>
                </a:solidFill>
                <a:cs typeface="Arial" pitchFamily="34" charset="0"/>
              </a:rPr>
              <a:t>Understanding of target audience – how to communicate with them</a:t>
            </a:r>
          </a:p>
        </p:txBody>
      </p:sp>
    </p:spTree>
    <p:extLst>
      <p:ext uri="{BB962C8B-B14F-4D97-AF65-F5344CB8AC3E}">
        <p14:creationId xmlns:p14="http://schemas.microsoft.com/office/powerpoint/2010/main" val="211124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1196752"/>
            <a:ext cx="2842253" cy="769441"/>
          </a:xfrm>
          <a:prstGeom prst="rect">
            <a:avLst/>
          </a:prstGeom>
          <a:noFill/>
        </p:spPr>
        <p:txBody>
          <a:bodyPr wrap="none" rtlCol="0">
            <a:spAutoFit/>
          </a:bodyPr>
          <a:lstStyle/>
          <a:p>
            <a:r>
              <a:rPr lang="en-ZA" sz="4400" dirty="0">
                <a:effectLst/>
                <a:cs typeface="Arial" pitchFamily="34" charset="0"/>
              </a:rPr>
              <a:t>EXECUTION</a:t>
            </a:r>
            <a:endParaRPr lang="en-ZA" sz="4400" dirty="0"/>
          </a:p>
        </p:txBody>
      </p:sp>
      <p:sp>
        <p:nvSpPr>
          <p:cNvPr id="7" name="TextBox 6"/>
          <p:cNvSpPr txBox="1"/>
          <p:nvPr/>
        </p:nvSpPr>
        <p:spPr>
          <a:xfrm>
            <a:off x="1187624" y="2276872"/>
            <a:ext cx="6624736" cy="2883097"/>
          </a:xfrm>
          <a:prstGeom prst="rect">
            <a:avLst/>
          </a:prstGeom>
          <a:noFill/>
        </p:spPr>
        <p:txBody>
          <a:bodyPr wrap="square" rtlCol="0">
            <a:spAutoFit/>
          </a:bodyPr>
          <a:lstStyle/>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Adjustment to the plan introduced through </a:t>
            </a:r>
            <a:r>
              <a:rPr lang="en-ZA" dirty="0" smtClean="0">
                <a:cs typeface="Arial" pitchFamily="34" charset="0"/>
              </a:rPr>
              <a:t>its  implementation</a:t>
            </a:r>
            <a:endParaRPr lang="en-ZA" dirty="0">
              <a:cs typeface="Arial" pitchFamily="34" charset="0"/>
            </a:endParaRP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Difficulties encountered</a:t>
            </a:r>
          </a:p>
          <a:p>
            <a:pPr>
              <a:lnSpc>
                <a:spcPct val="130000"/>
              </a:lnSpc>
              <a:buClr>
                <a:schemeClr val="tx1">
                  <a:lumMod val="85000"/>
                  <a:lumOff val="15000"/>
                </a:schemeClr>
              </a:buClr>
              <a:buFont typeface="Arial" pitchFamily="34" charset="0"/>
              <a:buChar char="•"/>
            </a:pPr>
            <a:endParaRPr lang="en-ZA" dirty="0">
              <a:cs typeface="Arial" pitchFamily="34" charset="0"/>
            </a:endParaRPr>
          </a:p>
          <a:p>
            <a:pPr>
              <a:lnSpc>
                <a:spcPct val="130000"/>
              </a:lnSpc>
              <a:buClr>
                <a:schemeClr val="tx1">
                  <a:lumMod val="85000"/>
                  <a:lumOff val="15000"/>
                </a:schemeClr>
              </a:buClr>
            </a:pPr>
            <a:r>
              <a:rPr lang="en-ZA" b="1" dirty="0">
                <a:cs typeface="Arial" pitchFamily="34" charset="0"/>
              </a:rPr>
              <a:t>Tips</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The plans implementation</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Creativity</a:t>
            </a:r>
          </a:p>
          <a:p>
            <a:pPr marL="285750" indent="-285750">
              <a:lnSpc>
                <a:spcPct val="130000"/>
              </a:lnSpc>
              <a:buClr>
                <a:schemeClr val="tx1">
                  <a:lumMod val="85000"/>
                  <a:lumOff val="15000"/>
                </a:schemeClr>
              </a:buClr>
              <a:buFont typeface="Arial" panose="020B0604020202020204" pitchFamily="34" charset="0"/>
              <a:buChar char="•"/>
            </a:pPr>
            <a:r>
              <a:rPr lang="en-ZA" dirty="0">
                <a:cs typeface="Arial" pitchFamily="34" charset="0"/>
              </a:rPr>
              <a:t>Flexibility</a:t>
            </a:r>
          </a:p>
          <a:p>
            <a:pPr>
              <a:lnSpc>
                <a:spcPct val="130000"/>
              </a:lnSpc>
            </a:pPr>
            <a:endParaRPr lang="en-ZA" sz="1350" dirty="0"/>
          </a:p>
        </p:txBody>
      </p:sp>
    </p:spTree>
    <p:extLst>
      <p:ext uri="{BB962C8B-B14F-4D97-AF65-F5344CB8AC3E}">
        <p14:creationId xmlns:p14="http://schemas.microsoft.com/office/powerpoint/2010/main" val="2255915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663</Words>
  <Application>Microsoft Office PowerPoint</Application>
  <PresentationFormat>On-screen Show (4:3)</PresentationFormat>
  <Paragraphs>142</Paragraphs>
  <Slides>18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dc:creator>
  <cp:lastModifiedBy>user</cp:lastModifiedBy>
  <cp:revision>55</cp:revision>
  <dcterms:modified xsi:type="dcterms:W3CDTF">2017-02-18T13:30:31Z</dcterms:modified>
</cp:coreProperties>
</file>